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70" r:id="rId9"/>
    <p:sldId id="262" r:id="rId10"/>
    <p:sldId id="264" r:id="rId11"/>
    <p:sldId id="275" r:id="rId12"/>
    <p:sldId id="265" r:id="rId13"/>
    <p:sldId id="271" r:id="rId14"/>
    <p:sldId id="272" r:id="rId15"/>
    <p:sldId id="273" r:id="rId16"/>
    <p:sldId id="274" r:id="rId17"/>
    <p:sldId id="278" r:id="rId18"/>
    <p:sldId id="266" r:id="rId19"/>
    <p:sldId id="267" r:id="rId20"/>
    <p:sldId id="281" r:id="rId21"/>
    <p:sldId id="268" r:id="rId22"/>
    <p:sldId id="269" r:id="rId23"/>
    <p:sldId id="276" r:id="rId24"/>
    <p:sldId id="277" r:id="rId25"/>
    <p:sldId id="279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44E1-4EC0-407C-904C-4FECCE9F5FEA}" type="datetimeFigureOut">
              <a:rPr lang="hu-HU" smtClean="0"/>
              <a:pPr/>
              <a:t>2018.10.26.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16FB-A9D4-4015-9824-BAEBF0649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lázcsillapítás rejtelmei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Születés Hete Vác</a:t>
            </a:r>
          </a:p>
          <a:p>
            <a:r>
              <a:rPr lang="hu-HU" dirty="0" smtClean="0"/>
              <a:t>Dr. Marton Anita</a:t>
            </a:r>
          </a:p>
          <a:p>
            <a:r>
              <a:rPr lang="hu-HU" dirty="0" smtClean="0"/>
              <a:t>Házi gyermekorvos</a:t>
            </a:r>
            <a:endParaRPr lang="hu-HU" dirty="0"/>
          </a:p>
        </p:txBody>
      </p:sp>
      <p:pic>
        <p:nvPicPr>
          <p:cNvPr id="15362" name="Picture 2" descr="Image result for lÃ¡zcsillapÃ­tÃ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7" y="4046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csillapítsunk lázat?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Gyógyszeresen 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Ibuprofen</a:t>
            </a:r>
            <a:r>
              <a:rPr lang="hu-HU" dirty="0" smtClean="0"/>
              <a:t>, </a:t>
            </a:r>
            <a:r>
              <a:rPr lang="hu-HU" dirty="0" err="1" smtClean="0"/>
              <a:t>paracetamol</a:t>
            </a:r>
            <a:r>
              <a:rPr lang="hu-HU" dirty="0" smtClean="0"/>
              <a:t>, </a:t>
            </a:r>
            <a:r>
              <a:rPr lang="hu-HU" dirty="0" err="1" smtClean="0"/>
              <a:t>aminophenazon</a:t>
            </a:r>
            <a:r>
              <a:rPr lang="hu-HU" dirty="0" smtClean="0"/>
              <a:t>, </a:t>
            </a:r>
            <a:r>
              <a:rPr lang="hu-HU" dirty="0" err="1" smtClean="0"/>
              <a:t>metamizol</a:t>
            </a:r>
            <a:r>
              <a:rPr lang="hu-HU" dirty="0" smtClean="0"/>
              <a:t>, </a:t>
            </a:r>
            <a:r>
              <a:rPr lang="hu-HU" dirty="0" err="1" smtClean="0"/>
              <a:t>diclofenac</a:t>
            </a:r>
            <a:r>
              <a:rPr lang="hu-HU" dirty="0" smtClean="0"/>
              <a:t>, szalicilátok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	Fizikális úton</a:t>
            </a:r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hűtőfürdő, folyadék, ruha lazítása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gyógyszerekről beszéltem?</a:t>
            </a:r>
            <a:endParaRPr lang="hu-HU" dirty="0"/>
          </a:p>
        </p:txBody>
      </p:sp>
      <p:pic>
        <p:nvPicPr>
          <p:cNvPr id="32770" name="Picture 2" descr="Image result for germicid kÃº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19185" cy="1872208"/>
          </a:xfrm>
          <a:prstGeom prst="rect">
            <a:avLst/>
          </a:prstGeom>
          <a:noFill/>
        </p:spPr>
      </p:pic>
      <p:pic>
        <p:nvPicPr>
          <p:cNvPr id="32772" name="Picture 4" descr="Image result for noraminophenazoni 100 mg kÃº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381250" cy="1514475"/>
          </a:xfrm>
          <a:prstGeom prst="rect">
            <a:avLst/>
          </a:prstGeom>
          <a:noFill/>
        </p:spPr>
      </p:pic>
      <p:pic>
        <p:nvPicPr>
          <p:cNvPr id="3277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74" y="3933056"/>
            <a:ext cx="299082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gyógyszerekről beszéltem?</a:t>
            </a:r>
            <a:endParaRPr lang="hu-HU" dirty="0"/>
          </a:p>
        </p:txBody>
      </p:sp>
      <p:pic>
        <p:nvPicPr>
          <p:cNvPr id="5122" name="Picture 2" descr="Image result for nurofen szir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587552" cy="3587552"/>
          </a:xfrm>
          <a:prstGeom prst="rect">
            <a:avLst/>
          </a:prstGeom>
          <a:noFill/>
        </p:spPr>
      </p:pic>
      <p:pic>
        <p:nvPicPr>
          <p:cNvPr id="5124" name="Picture 4" descr="Image result for algoflex 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34616"/>
            <a:ext cx="3222526" cy="3344702"/>
          </a:xfrm>
          <a:prstGeom prst="rect">
            <a:avLst/>
          </a:prstGeom>
          <a:noFill/>
        </p:spPr>
      </p:pic>
      <p:sp>
        <p:nvSpPr>
          <p:cNvPr id="5126" name="AutoShape 6" descr="Image result for ibumax tb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8" name="Picture 8" descr="Image result for ibumax tb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36912"/>
            <a:ext cx="2431752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gyógyszerekről beszéltem?</a:t>
            </a:r>
            <a:endParaRPr lang="hu-HU" dirty="0"/>
          </a:p>
        </p:txBody>
      </p:sp>
      <p:pic>
        <p:nvPicPr>
          <p:cNvPr id="28674" name="Picture 2" descr="Image result for panadol szirup gyerek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78496"/>
            <a:ext cx="3501008" cy="3501008"/>
          </a:xfrm>
          <a:prstGeom prst="rect">
            <a:avLst/>
          </a:prstGeom>
          <a:noFill/>
        </p:spPr>
      </p:pic>
      <p:pic>
        <p:nvPicPr>
          <p:cNvPr id="28676" name="Picture 4" descr="Image result for panadol szirup gyerekn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556792"/>
            <a:ext cx="1590675" cy="2381250"/>
          </a:xfrm>
          <a:prstGeom prst="rect">
            <a:avLst/>
          </a:prstGeom>
          <a:noFill/>
        </p:spPr>
      </p:pic>
      <p:pic>
        <p:nvPicPr>
          <p:cNvPr id="28678" name="Picture 6" descr="Image result for mexalen kÃº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gyógyszerekről beszéltem?</a:t>
            </a:r>
            <a:endParaRPr lang="hu-HU" dirty="0"/>
          </a:p>
        </p:txBody>
      </p:sp>
      <p:pic>
        <p:nvPicPr>
          <p:cNvPr id="29698" name="Picture 2" descr="Image result for Algopy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381250" cy="1304926"/>
          </a:xfrm>
          <a:prstGeom prst="rect">
            <a:avLst/>
          </a:prstGeom>
          <a:noFill/>
        </p:spPr>
      </p:pic>
      <p:pic>
        <p:nvPicPr>
          <p:cNvPr id="29700" name="Picture 4" descr="Image result for panalgory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84784"/>
            <a:ext cx="2381250" cy="1228726"/>
          </a:xfrm>
          <a:prstGeom prst="rect">
            <a:avLst/>
          </a:prstGeom>
          <a:noFill/>
        </p:spPr>
      </p:pic>
      <p:sp>
        <p:nvSpPr>
          <p:cNvPr id="29702" name="AutoShape 6" descr="Image result for flambo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04" name="AutoShape 8" descr="Image result for flambo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06" name="AutoShape 10" descr="Image result for flambo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08" name="AutoShape 12" descr="Image result for flamborin csepp alkalmazÃ¡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9710" name="Picture 14" descr="Image result for flamborin tablet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2381250" cy="1257301"/>
          </a:xfrm>
          <a:prstGeom prst="rect">
            <a:avLst/>
          </a:prstGeom>
          <a:noFill/>
        </p:spPr>
      </p:pic>
      <p:pic>
        <p:nvPicPr>
          <p:cNvPr id="29712" name="Picture 16" descr="Image result for flamborin tablet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429000"/>
            <a:ext cx="2381250" cy="1228726"/>
          </a:xfrm>
          <a:prstGeom prst="rect">
            <a:avLst/>
          </a:prstGeom>
          <a:noFill/>
        </p:spPr>
      </p:pic>
      <p:pic>
        <p:nvPicPr>
          <p:cNvPr id="29714" name="Picture 18" descr="Image result for flamborin kÃ©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985394"/>
            <a:ext cx="3853780" cy="1872606"/>
          </a:xfrm>
          <a:prstGeom prst="rect">
            <a:avLst/>
          </a:prstGeom>
          <a:noFill/>
        </p:spPr>
      </p:pic>
      <p:pic>
        <p:nvPicPr>
          <p:cNvPr id="29716" name="Picture 20" descr="Image result for kÃ©rdÅj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772816"/>
            <a:ext cx="244827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gyógyszerekről beszéltem?</a:t>
            </a:r>
            <a:endParaRPr lang="hu-HU" dirty="0"/>
          </a:p>
        </p:txBody>
      </p:sp>
      <p:pic>
        <p:nvPicPr>
          <p:cNvPr id="30722" name="Picture 2" descr="Image result for cataf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793" y="2090812"/>
            <a:ext cx="4884413" cy="4767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gyógyszerekről beszéltem?</a:t>
            </a:r>
            <a:endParaRPr lang="hu-HU" dirty="0"/>
          </a:p>
        </p:txBody>
      </p:sp>
      <p:pic>
        <p:nvPicPr>
          <p:cNvPr id="31746" name="Picture 2" descr="Image result for aspi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333750" cy="2238376"/>
          </a:xfrm>
          <a:prstGeom prst="rect">
            <a:avLst/>
          </a:prstGeom>
          <a:noFill/>
        </p:spPr>
      </p:pic>
      <p:pic>
        <p:nvPicPr>
          <p:cNvPr id="31750" name="Picture 6" descr="Image result for kalmopy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573388" cy="2875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</a:t>
            </a:r>
            <a:r>
              <a:rPr lang="hu-HU" dirty="0" err="1" smtClean="0"/>
              <a:t>Reye</a:t>
            </a:r>
            <a:r>
              <a:rPr lang="hu-HU" dirty="0" smtClean="0"/>
              <a:t> szindróma?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Hirtelen kialakuló, súlyos tünet együttes</a:t>
            </a:r>
          </a:p>
          <a:p>
            <a:r>
              <a:rPr lang="hu-HU" dirty="0" smtClean="0"/>
              <a:t>Hányás, láz, nyugtalanság, ingerlékenység</a:t>
            </a:r>
          </a:p>
          <a:p>
            <a:r>
              <a:rPr lang="hu-HU" dirty="0" smtClean="0"/>
              <a:t>Máj és agykárosodás</a:t>
            </a:r>
          </a:p>
          <a:p>
            <a:r>
              <a:rPr lang="hu-HU" dirty="0" smtClean="0"/>
              <a:t>Vírusbetegségeknél alkalmazott szalicilátok adásánál figyelték meg</a:t>
            </a:r>
          </a:p>
          <a:p>
            <a:r>
              <a:rPr lang="hu-HU" dirty="0" err="1" smtClean="0"/>
              <a:t>Szalicilátot</a:t>
            </a:r>
            <a:r>
              <a:rPr lang="hu-HU" dirty="0" smtClean="0"/>
              <a:t> 14 éves kor előtt NE!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adagoljam a gyógyszert?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Gyógyszer leiratban megfelelően…</a:t>
            </a:r>
          </a:p>
          <a:p>
            <a:pPr>
              <a:buNone/>
            </a:pPr>
            <a:r>
              <a:rPr lang="hu-HU" dirty="0" smtClean="0"/>
              <a:t>Orvos utasítása szerint…</a:t>
            </a:r>
          </a:p>
          <a:p>
            <a:pPr>
              <a:buNone/>
            </a:pPr>
            <a:r>
              <a:rPr lang="hu-HU" dirty="0" smtClean="0"/>
              <a:t>Gyógyszer hatóanyagát figyelembe véve…</a:t>
            </a:r>
          </a:p>
          <a:p>
            <a:pPr>
              <a:buNone/>
            </a:pPr>
            <a:r>
              <a:rPr lang="hu-HU" dirty="0" smtClean="0"/>
              <a:t>Gyermek állapota alapján….</a:t>
            </a:r>
          </a:p>
          <a:p>
            <a:pPr>
              <a:buNone/>
            </a:pPr>
            <a:r>
              <a:rPr lang="hu-HU" dirty="0" smtClean="0"/>
              <a:t>Gyermek életkora alapján….</a:t>
            </a:r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adagoljam a gyógyszert?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Általánosságban:</a:t>
            </a:r>
          </a:p>
          <a:p>
            <a:pPr>
              <a:buNone/>
            </a:pPr>
            <a:r>
              <a:rPr lang="hu-HU" dirty="0" err="1" smtClean="0"/>
              <a:t>Ibuprofen</a:t>
            </a:r>
            <a:r>
              <a:rPr lang="hu-HU" dirty="0" smtClean="0"/>
              <a:t> 6 óránként </a:t>
            </a:r>
            <a:r>
              <a:rPr lang="hu-HU" dirty="0" err="1" smtClean="0"/>
              <a:t>max</a:t>
            </a:r>
            <a:r>
              <a:rPr lang="hu-HU" dirty="0" smtClean="0"/>
              <a:t> 3x naponta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Paracetamol</a:t>
            </a:r>
            <a:r>
              <a:rPr lang="hu-HU" dirty="0" smtClean="0"/>
              <a:t> 4 óránként </a:t>
            </a:r>
            <a:r>
              <a:rPr lang="hu-HU" dirty="0" err="1" smtClean="0"/>
              <a:t>max</a:t>
            </a:r>
            <a:r>
              <a:rPr lang="hu-HU" dirty="0" smtClean="0"/>
              <a:t> 4x naponta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Diclofenac</a:t>
            </a:r>
            <a:r>
              <a:rPr lang="hu-HU" dirty="0" smtClean="0"/>
              <a:t> 6-8 óránként </a:t>
            </a:r>
            <a:r>
              <a:rPr lang="hu-HU" dirty="0" err="1" smtClean="0"/>
              <a:t>max</a:t>
            </a:r>
            <a:r>
              <a:rPr lang="hu-HU" dirty="0" smtClean="0"/>
              <a:t> 3x naponta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tegyek ha lázas a gyermekem?</a:t>
            </a:r>
            <a:endParaRPr lang="hu-HU" dirty="0"/>
          </a:p>
        </p:txBody>
      </p:sp>
      <p:sp>
        <p:nvSpPr>
          <p:cNvPr id="4098" name="AutoShape 2" descr="Image result for lÃ¡zas gyerm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0" name="AutoShape 4" descr="Image result for lÃ¡zas gyerm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2" name="Picture 6" descr="https://media.szekelyhon.ro/pictures/agerpres/kiemelesek/kiemelesek_4/b_lazas_gyere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632848" cy="5005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adagoljam a gyógyszert?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Általánosságban:</a:t>
            </a:r>
          </a:p>
          <a:p>
            <a:pPr>
              <a:buNone/>
            </a:pPr>
            <a:r>
              <a:rPr lang="hu-HU" dirty="0" err="1" smtClean="0"/>
              <a:t>Aminophenazon</a:t>
            </a:r>
            <a:r>
              <a:rPr lang="hu-HU" dirty="0" smtClean="0"/>
              <a:t> 6 óránként </a:t>
            </a:r>
            <a:r>
              <a:rPr lang="hu-HU" dirty="0" err="1" smtClean="0"/>
              <a:t>max</a:t>
            </a:r>
            <a:r>
              <a:rPr lang="hu-HU" smtClean="0"/>
              <a:t> 3x naponta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Metamizol</a:t>
            </a:r>
            <a:r>
              <a:rPr lang="hu-HU" dirty="0" smtClean="0"/>
              <a:t> 6 óránként </a:t>
            </a:r>
            <a:r>
              <a:rPr lang="hu-HU" dirty="0" err="1" smtClean="0"/>
              <a:t>max</a:t>
            </a:r>
            <a:r>
              <a:rPr lang="hu-HU" dirty="0" smtClean="0"/>
              <a:t> 3x naponta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Szalicilát</a:t>
            </a:r>
            <a:r>
              <a:rPr lang="hu-HU" dirty="0" smtClean="0"/>
              <a:t> 6 óránként </a:t>
            </a:r>
            <a:r>
              <a:rPr lang="hu-HU" dirty="0" err="1" smtClean="0"/>
              <a:t>max</a:t>
            </a:r>
            <a:r>
              <a:rPr lang="hu-HU" dirty="0" smtClean="0"/>
              <a:t> 3x naponta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történik ha nem érem el a kívánt hatást?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Gyógyszeres terápia változtatása</a:t>
            </a:r>
          </a:p>
          <a:p>
            <a:endParaRPr lang="hu-HU" dirty="0" smtClean="0"/>
          </a:p>
          <a:p>
            <a:r>
              <a:rPr lang="hu-HU" dirty="0" smtClean="0"/>
              <a:t>Fizikális módszerrel való kiegészítés</a:t>
            </a:r>
          </a:p>
          <a:p>
            <a:endParaRPr lang="hu-HU" dirty="0" smtClean="0"/>
          </a:p>
          <a:p>
            <a:r>
              <a:rPr lang="hu-HU" dirty="0" smtClean="0"/>
              <a:t>Figyelem mindig a hatóanyagot vegyük figyelembe ne a gyógyszer fantázianevét!!!!!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csináljam a hűtőfürdőt?</a:t>
            </a:r>
            <a:endParaRPr lang="hu-HU" dirty="0"/>
          </a:p>
        </p:txBody>
      </p:sp>
      <p:pic>
        <p:nvPicPr>
          <p:cNvPr id="1026" name="Picture 2" descr="http://gyermekapolas.hu/wp-content/uploads/2014/05/L%C3%A1zcsillap%C3%ADt%C3%A1s-h%C5%B1t%C5%91f%C3%BCrd%C5%91v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1916832"/>
            <a:ext cx="5796644" cy="3757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Mire figyeljek még a lázcsillapítás mellett?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Közérzet javítása legyen a cél…</a:t>
            </a:r>
          </a:p>
          <a:p>
            <a:r>
              <a:rPr lang="hu-HU" dirty="0" smtClean="0"/>
              <a:t>Ágynyugalom, pihenés, bő folyadékfogyasztás</a:t>
            </a:r>
          </a:p>
          <a:p>
            <a:r>
              <a:rPr lang="hu-HU" dirty="0" smtClean="0"/>
              <a:t>Figyelni a kiszáradás jeleit</a:t>
            </a:r>
          </a:p>
          <a:p>
            <a:r>
              <a:rPr lang="hu-HU" dirty="0" smtClean="0"/>
              <a:t>Egyéb tünetek megfigyelése</a:t>
            </a:r>
          </a:p>
          <a:p>
            <a:r>
              <a:rPr lang="hu-HU" dirty="0" smtClean="0"/>
              <a:t>Üvegpohár teszt!!!</a:t>
            </a:r>
          </a:p>
          <a:p>
            <a:r>
              <a:rPr lang="hu-HU" dirty="0" smtClean="0"/>
              <a:t>3 napos láz esetén már mindenképpen fordulj orvoshoz</a:t>
            </a:r>
          </a:p>
          <a:p>
            <a:r>
              <a:rPr lang="hu-HU" dirty="0" smtClean="0"/>
              <a:t>Láznapló vezetése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Üvegpohár teszt</a:t>
            </a:r>
            <a:endParaRPr lang="hu-HU" dirty="0"/>
          </a:p>
        </p:txBody>
      </p:sp>
      <p:pic>
        <p:nvPicPr>
          <p:cNvPr id="34818" name="Picture 2" descr="Image result for Ã¼vegpohÃ¡r tes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320480" cy="466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lázgörcs?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Hirtelen kialakuló ijesztő görcsös roham</a:t>
            </a:r>
          </a:p>
          <a:p>
            <a:r>
              <a:rPr lang="hu-HU" dirty="0" smtClean="0"/>
              <a:t>Gyermek kontaktusba nem vonható</a:t>
            </a:r>
          </a:p>
          <a:p>
            <a:r>
              <a:rPr lang="hu-HU" dirty="0" smtClean="0"/>
              <a:t>Végtagjai megfeszülnek, </a:t>
            </a:r>
            <a:r>
              <a:rPr lang="hu-HU" dirty="0" err="1" smtClean="0"/>
              <a:t>ránganak</a:t>
            </a:r>
            <a:endParaRPr lang="hu-HU" dirty="0" smtClean="0"/>
          </a:p>
          <a:p>
            <a:r>
              <a:rPr lang="hu-HU" dirty="0" smtClean="0"/>
              <a:t>Szemei fennakadnak, egy pontra fixálnak</a:t>
            </a:r>
          </a:p>
          <a:p>
            <a:r>
              <a:rPr lang="hu-HU" dirty="0" smtClean="0"/>
              <a:t>Légzése nehezített, ajka ellilulhat</a:t>
            </a:r>
          </a:p>
          <a:p>
            <a:r>
              <a:rPr lang="hu-HU" dirty="0" smtClean="0"/>
              <a:t>Már </a:t>
            </a:r>
            <a:r>
              <a:rPr lang="hu-HU" dirty="0" err="1" smtClean="0"/>
              <a:t>ms-től</a:t>
            </a:r>
            <a:r>
              <a:rPr lang="hu-HU" dirty="0" smtClean="0"/>
              <a:t> percekig is tarthat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teendő lázgörcs esetén?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Gyermeket oldalára fordítani</a:t>
            </a:r>
          </a:p>
          <a:p>
            <a:r>
              <a:rPr lang="hu-HU" dirty="0" smtClean="0"/>
              <a:t>Biztonságossá tenni körülötte a környezetet</a:t>
            </a:r>
          </a:p>
          <a:p>
            <a:r>
              <a:rPr lang="hu-HU" dirty="0" smtClean="0"/>
              <a:t>Szájába semmit sem szabad tenni</a:t>
            </a:r>
          </a:p>
          <a:p>
            <a:r>
              <a:rPr lang="hu-HU" dirty="0" smtClean="0"/>
              <a:t>Mentőt hívni</a:t>
            </a:r>
          </a:p>
          <a:p>
            <a:r>
              <a:rPr lang="hu-HU" dirty="0" smtClean="0"/>
              <a:t>Orvossal konzultálni</a:t>
            </a:r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 jó ha vége jó…..</a:t>
            </a:r>
            <a:endParaRPr lang="hu-HU" dirty="0"/>
          </a:p>
        </p:txBody>
      </p:sp>
      <p:pic>
        <p:nvPicPr>
          <p:cNvPr id="36866" name="Picture 2" descr="Image result for 3 napos lÃ¡z kiÃ¼tÃ©sei kÃ©p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732" y="1196752"/>
            <a:ext cx="4824536" cy="519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szépen a figyelmet</a:t>
            </a:r>
            <a:endParaRPr lang="hu-HU" dirty="0"/>
          </a:p>
        </p:txBody>
      </p:sp>
      <p:pic>
        <p:nvPicPr>
          <p:cNvPr id="41986" name="Picture 2" descr="Image result for Åszi kÃ©p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6489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 tudni a lázról?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Mindig kísérő tünet</a:t>
            </a:r>
          </a:p>
          <a:p>
            <a:r>
              <a:rPr lang="hu-HU" dirty="0" smtClean="0"/>
              <a:t>Szervezet védekezéseként hasznos is lehet</a:t>
            </a:r>
          </a:p>
          <a:p>
            <a:r>
              <a:rPr lang="hu-HU" dirty="0" smtClean="0"/>
              <a:t>Sokszor aggasztó és aggodalomra ad okot</a:t>
            </a:r>
          </a:p>
          <a:p>
            <a:r>
              <a:rPr lang="hu-HU" dirty="0" smtClean="0"/>
              <a:t>Fokozott folyadékveszteséggel jár</a:t>
            </a:r>
          </a:p>
          <a:p>
            <a:r>
              <a:rPr lang="hu-HU" dirty="0" smtClean="0"/>
              <a:t>Életkortól függően kell a lázat értékelni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Mikor beszélünk lázról?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hu-HU" dirty="0" smtClean="0"/>
              <a:t>Hónaljban:</a:t>
            </a:r>
          </a:p>
          <a:p>
            <a:r>
              <a:rPr lang="hu-HU" dirty="0" smtClean="0"/>
              <a:t>-36-37 normális</a:t>
            </a:r>
          </a:p>
          <a:p>
            <a:r>
              <a:rPr lang="hu-HU" dirty="0" smtClean="0"/>
              <a:t>-37-38 hőemelkedés</a:t>
            </a:r>
          </a:p>
          <a:p>
            <a:r>
              <a:rPr lang="hu-HU" dirty="0" smtClean="0"/>
              <a:t>-38-39 mérsékelt láz</a:t>
            </a:r>
          </a:p>
          <a:p>
            <a:r>
              <a:rPr lang="hu-HU" dirty="0" smtClean="0"/>
              <a:t>-39-40,5 magas láz</a:t>
            </a:r>
          </a:p>
          <a:p>
            <a:r>
              <a:rPr lang="hu-HU" dirty="0" smtClean="0"/>
              <a:t>40, 5 felett igen magas láz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Mikor beszélünk lázról?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Végbélben:</a:t>
            </a:r>
          </a:p>
          <a:p>
            <a:r>
              <a:rPr lang="hu-HU" dirty="0" smtClean="0"/>
              <a:t>-36,5-37,5 normális</a:t>
            </a:r>
          </a:p>
          <a:p>
            <a:r>
              <a:rPr lang="hu-HU" dirty="0" smtClean="0"/>
              <a:t>-37,5-38,5 hőemelkedés</a:t>
            </a:r>
          </a:p>
          <a:p>
            <a:r>
              <a:rPr lang="hu-HU" dirty="0" smtClean="0"/>
              <a:t>-38,5-39,5 mérsékelt láz</a:t>
            </a:r>
          </a:p>
          <a:p>
            <a:r>
              <a:rPr lang="hu-HU" dirty="0" smtClean="0"/>
              <a:t>-39,5-41 magas láz</a:t>
            </a:r>
          </a:p>
          <a:p>
            <a:r>
              <a:rPr lang="hu-HU" dirty="0" smtClean="0"/>
              <a:t>41 felett igen magas láz</a:t>
            </a:r>
          </a:p>
          <a:p>
            <a:r>
              <a:rPr lang="hu-HU" dirty="0" smtClean="0"/>
              <a:t>A valós hőmérséklet végbél-0,5 fok!!!!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Mely életkorban kell azonnal orvoshoz fordulni?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Újszülött kor</a:t>
            </a:r>
          </a:p>
          <a:p>
            <a:r>
              <a:rPr lang="hu-HU" dirty="0" smtClean="0"/>
              <a:t>3 hónapos kor vagy ez alatt már  hőemelkedés is orvosi vizsgálatot igényel</a:t>
            </a:r>
          </a:p>
          <a:p>
            <a:r>
              <a:rPr lang="hu-HU" dirty="0" smtClean="0"/>
              <a:t>3-6 hónapos kor között 39 fok vagy e feletti hőmérséklet</a:t>
            </a:r>
          </a:p>
          <a:p>
            <a:r>
              <a:rPr lang="hu-HU" dirty="0" smtClean="0"/>
              <a:t>Lázgörcs bármely életkorban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tudunk hőmérsékletet mérni?</a:t>
            </a:r>
            <a:endParaRPr lang="hu-HU" dirty="0"/>
          </a:p>
        </p:txBody>
      </p:sp>
      <p:pic>
        <p:nvPicPr>
          <p:cNvPr id="10242" name="Picture 2" descr="homerseklet-mero-infra-homero-hoemelkedes-lazmero-erintes-nelkuli-higienikus-testho-testhomerseklet-ellenorzes-muszer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906688" cy="2906688"/>
          </a:xfrm>
          <a:prstGeom prst="rect">
            <a:avLst/>
          </a:prstGeom>
          <a:noFill/>
        </p:spPr>
      </p:pic>
      <p:pic>
        <p:nvPicPr>
          <p:cNvPr id="10244" name="Picture 4" descr="Image result for lÃ¡zmÃ©rÅ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2857500" cy="1238250"/>
          </a:xfrm>
          <a:prstGeom prst="rect">
            <a:avLst/>
          </a:prstGeom>
          <a:noFill/>
        </p:spPr>
      </p:pic>
      <p:sp>
        <p:nvSpPr>
          <p:cNvPr id="10246" name="AutoShape 6" descr="Image result for fÃ¼lhÅmÃ©rÅ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48" name="AutoShape 8" descr="Image result for fÃ¼lhÅmÃ©rÅ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54" name="Picture 14" descr="Image result for fÃ¼lhÅmÃ©rÅ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33056"/>
            <a:ext cx="2204864" cy="2204864"/>
          </a:xfrm>
          <a:prstGeom prst="rect">
            <a:avLst/>
          </a:prstGeom>
          <a:noFill/>
        </p:spPr>
      </p:pic>
      <p:pic>
        <p:nvPicPr>
          <p:cNvPr id="10258" name="Picture 18" descr="Image result for cumihÅmÃ©rÅ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2652" y="3429000"/>
            <a:ext cx="2978696" cy="2978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hiba a képen?</a:t>
            </a:r>
            <a:endParaRPr lang="hu-HU" dirty="0"/>
          </a:p>
        </p:txBody>
      </p:sp>
      <p:pic>
        <p:nvPicPr>
          <p:cNvPr id="27650" name="Picture 2" descr="Image result for lÃ¡zmÃ©rÃ©s hÃ³nalj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860" y="1628800"/>
            <a:ext cx="7104280" cy="4717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Helyes lázmérési technikák…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Általában elmondható, hogy 3 éves kor alatt a </a:t>
            </a:r>
            <a:r>
              <a:rPr lang="hu-HU" b="1" dirty="0" smtClean="0"/>
              <a:t>végbélben</a:t>
            </a:r>
            <a:r>
              <a:rPr lang="hu-HU" dirty="0" smtClean="0"/>
              <a:t> mért hőmérséklet adja meg legjobban a valós maghőmérsékletet</a:t>
            </a:r>
          </a:p>
          <a:p>
            <a:r>
              <a:rPr lang="hu-HU" dirty="0" smtClean="0"/>
              <a:t>Hónaljban</a:t>
            </a:r>
          </a:p>
          <a:p>
            <a:r>
              <a:rPr lang="hu-HU" dirty="0" smtClean="0"/>
              <a:t>Szájban</a:t>
            </a:r>
          </a:p>
          <a:p>
            <a:r>
              <a:rPr lang="hu-HU" dirty="0" smtClean="0"/>
              <a:t>Fülben( vigyázat fülgyulladás)</a:t>
            </a:r>
          </a:p>
          <a:p>
            <a:r>
              <a:rPr lang="hu-HU" dirty="0" smtClean="0"/>
              <a:t>Bőr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462</Words>
  <Application>Microsoft Office PowerPoint</Application>
  <PresentationFormat>Diavetítés a képernyőre (4:3 oldalarány)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A lázcsillapítás rejtelmei</vt:lpstr>
      <vt:lpstr>Mit tegyek ha lázas a gyermekem?</vt:lpstr>
      <vt:lpstr>Mit kell tudni a lázról?</vt:lpstr>
      <vt:lpstr>Mikor beszélünk lázról?</vt:lpstr>
      <vt:lpstr>Mikor beszélünk lázról?</vt:lpstr>
      <vt:lpstr>Mely életkorban kell azonnal orvoshoz fordulni?</vt:lpstr>
      <vt:lpstr>Hogyan tudunk hőmérsékletet mérni?</vt:lpstr>
      <vt:lpstr>Mi a hiba a képen?</vt:lpstr>
      <vt:lpstr>Helyes lázmérési technikák…</vt:lpstr>
      <vt:lpstr>Hogyan csillapítsunk lázat?</vt:lpstr>
      <vt:lpstr>Milyen gyógyszerekről beszéltem?</vt:lpstr>
      <vt:lpstr>Milyen gyógyszerekről beszéltem?</vt:lpstr>
      <vt:lpstr>Milyen gyógyszerekről beszéltem?</vt:lpstr>
      <vt:lpstr>Milyen gyógyszerekről beszéltem?</vt:lpstr>
      <vt:lpstr>Milyen gyógyszerekről beszéltem?</vt:lpstr>
      <vt:lpstr>Milyen gyógyszerekről beszéltem?</vt:lpstr>
      <vt:lpstr>Mi az a Reye szindróma?</vt:lpstr>
      <vt:lpstr>Hogyan adagoljam a gyógyszert?</vt:lpstr>
      <vt:lpstr>Hogyan adagoljam a gyógyszert?</vt:lpstr>
      <vt:lpstr>Hogyan adagoljam a gyógyszert?</vt:lpstr>
      <vt:lpstr>Mi történik ha nem érem el a kívánt hatást?</vt:lpstr>
      <vt:lpstr>Hogy csináljam a hűtőfürdőt?</vt:lpstr>
      <vt:lpstr>Mire figyeljek még a lázcsillapítás mellett?</vt:lpstr>
      <vt:lpstr>Üvegpohár teszt</vt:lpstr>
      <vt:lpstr>Mi az a lázgörcs?</vt:lpstr>
      <vt:lpstr>Mi a teendő lázgörcs esetén?</vt:lpstr>
      <vt:lpstr>Minden jó ha vége jó…..</vt:lpstr>
      <vt:lpstr>Köszönöm szépen a figyelmet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lázcsillapítás rejtelmei</dc:title>
  <dc:creator>Attila Hadhazi</dc:creator>
  <cp:lastModifiedBy>Admin</cp:lastModifiedBy>
  <cp:revision>41</cp:revision>
  <dcterms:created xsi:type="dcterms:W3CDTF">2018-10-09T17:41:04Z</dcterms:created>
  <dcterms:modified xsi:type="dcterms:W3CDTF">2018-10-26T07:34:30Z</dcterms:modified>
</cp:coreProperties>
</file>