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68" r:id="rId15"/>
    <p:sldId id="269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-86" y="-46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pPr/>
              <a:t>11/9/2018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11/9/2018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11/9/2018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11/9/2018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11/9/2018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11/9/2018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11/9/2018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11/9/2018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11/9/2018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11/9/2018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bcakademia.hu/" TargetMode="External"/><Relationship Id="rId2" Type="http://schemas.openxmlformats.org/officeDocument/2006/relationships/hyperlink" Target="https://gyereketeto.h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logopedia.lap.hu/" TargetMode="External"/><Relationship Id="rId4" Type="http://schemas.openxmlformats.org/officeDocument/2006/relationships/hyperlink" Target="https://www.okoskaland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Óvodáskori beszédfejlődés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hu-HU" dirty="0" smtClean="0"/>
          </a:p>
          <a:p>
            <a:r>
              <a:rPr lang="hu-HU" sz="3900" dirty="0" err="1" smtClean="0"/>
              <a:t>Welker</a:t>
            </a:r>
            <a:r>
              <a:rPr lang="hu-HU" sz="3900" dirty="0" smtClean="0"/>
              <a:t> Judit</a:t>
            </a:r>
            <a:endParaRPr lang="hu-HU" sz="3900" dirty="0"/>
          </a:p>
        </p:txBody>
      </p:sp>
    </p:spTree>
    <p:extLst>
      <p:ext uri="{BB962C8B-B14F-4D97-AF65-F5344CB8AC3E}">
        <p14:creationId xmlns:p14="http://schemas.microsoft.com/office/powerpoint/2010/main" xmlns="" val="173829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3 éves kortól 6 éves korig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b="1" dirty="0" smtClean="0"/>
              <a:t>A </a:t>
            </a:r>
            <a:r>
              <a:rPr lang="hu-HU" b="1" dirty="0"/>
              <a:t>beszédészlelés és megértés sajátosságai óvodáskorokban</a:t>
            </a:r>
            <a:endParaRPr lang="hu-HU" dirty="0"/>
          </a:p>
          <a:p>
            <a:endParaRPr lang="hu-HU" u="sng" dirty="0" smtClean="0"/>
          </a:p>
          <a:p>
            <a:r>
              <a:rPr lang="hu-HU" u="sng" dirty="0" smtClean="0"/>
              <a:t>3 </a:t>
            </a:r>
            <a:r>
              <a:rPr lang="hu-HU" u="sng" dirty="0"/>
              <a:t>-4 év</a:t>
            </a:r>
            <a:r>
              <a:rPr lang="hu-HU" dirty="0"/>
              <a:t> </a:t>
            </a:r>
          </a:p>
          <a:p>
            <a:pPr marL="0" indent="0">
              <a:buNone/>
            </a:pPr>
            <a:r>
              <a:rPr lang="hu-HU" dirty="0"/>
              <a:t>A megértés fokozatosan a közlésegységek egyes részleteire külön-külön </a:t>
            </a:r>
            <a:r>
              <a:rPr lang="hu-HU" dirty="0" smtClean="0"/>
              <a:t>kiterjed. </a:t>
            </a:r>
          </a:p>
          <a:p>
            <a:pPr marL="0" indent="0">
              <a:buNone/>
            </a:pPr>
            <a:r>
              <a:rPr lang="hu-HU" dirty="0" smtClean="0"/>
              <a:t>A </a:t>
            </a:r>
            <a:r>
              <a:rPr lang="hu-HU" dirty="0"/>
              <a:t>megértésben, észlelésben a </a:t>
            </a:r>
            <a:r>
              <a:rPr lang="hu-HU" dirty="0" smtClean="0"/>
              <a:t>hangok elemzése fokozott </a:t>
            </a:r>
            <a:r>
              <a:rPr lang="hu-HU" dirty="0"/>
              <a:t>jelentőséggel </a:t>
            </a:r>
            <a:r>
              <a:rPr lang="hu-HU" dirty="0" smtClean="0"/>
              <a:t>bír.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234041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3 éves kortól 6 éves korig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u="sng" dirty="0"/>
              <a:t>4 -5 év</a:t>
            </a:r>
            <a:r>
              <a:rPr lang="hu-HU" dirty="0"/>
              <a:t>  </a:t>
            </a:r>
          </a:p>
          <a:p>
            <a:r>
              <a:rPr lang="hu-HU" dirty="0" smtClean="0"/>
              <a:t>A </a:t>
            </a:r>
            <a:r>
              <a:rPr lang="hu-HU" dirty="0"/>
              <a:t>szavakat a mentális lexikonból már nagyobb szótag-, vagy szó-szintű egység alapján, és rövidebb idő alatt azonosítja a gyermek, mely folyamat szolgálatában egyre nagyobb mértékben szerepet játszik a bővülő aktív és passzív szókincs. </a:t>
            </a:r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/>
              <a:t>megértés szempontjából azonban még nem teljesen egyenértékűek az ugyanazon tartalmat hordozó, de különböző szerkezetű mondatok; befolyásolhatják  /nehezíthetik, vagy könnyíthetik/ a mondat aktuális megértését.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396355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3 éves kortól 6 éves korig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u="sng" dirty="0"/>
              <a:t>5 - 6 év</a:t>
            </a:r>
            <a:endParaRPr lang="hu-HU" dirty="0"/>
          </a:p>
          <a:p>
            <a:r>
              <a:rPr lang="hu-HU" dirty="0"/>
              <a:t>A gyermek képessé válik a magánhangzók és mássalhangzók szóban elfoglalt helyének, egyes képzési mozzanataiknak elkülönítésére, a mentális lexikon mozgósítása már </a:t>
            </a:r>
            <a:r>
              <a:rPr lang="hu-HU" dirty="0" err="1"/>
              <a:t>szótagnyi</a:t>
            </a:r>
            <a:r>
              <a:rPr lang="hu-HU" dirty="0"/>
              <a:t> egység alapján is lehetővé válik.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98107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A beszédfejlődés zavarai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/>
              <a:t>A beszédfejlődés elmaradása két területen lehet korlátozott: </a:t>
            </a:r>
            <a:endParaRPr lang="hu-HU" dirty="0" smtClean="0"/>
          </a:p>
          <a:p>
            <a:endParaRPr lang="hu-HU" dirty="0"/>
          </a:p>
          <a:p>
            <a:r>
              <a:rPr lang="hu-HU" dirty="0" smtClean="0"/>
              <a:t>a </a:t>
            </a:r>
            <a:r>
              <a:rPr lang="hu-HU" dirty="0"/>
              <a:t>beszéd </a:t>
            </a:r>
            <a:r>
              <a:rPr lang="hu-HU" u="sng" dirty="0"/>
              <a:t>észlelésének</a:t>
            </a:r>
            <a:r>
              <a:rPr lang="hu-HU" dirty="0"/>
              <a:t> és a beszéd </a:t>
            </a:r>
            <a:r>
              <a:rPr lang="hu-HU" u="sng" dirty="0"/>
              <a:t>kifejezőkészségének</a:t>
            </a:r>
            <a:r>
              <a:rPr lang="hu-HU" dirty="0"/>
              <a:t> oldalán. </a:t>
            </a:r>
            <a:endParaRPr lang="hu-HU" dirty="0" smtClean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• </a:t>
            </a:r>
            <a:r>
              <a:rPr lang="hu-HU" dirty="0"/>
              <a:t>Ha a beszédészlelés jól működik, akkor mindent megért és bonyolult szóbeli utasításokat is teljesít, ha probléma van, akkor gyakran nem reagál a szülő kérésére. 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• </a:t>
            </a:r>
            <a:r>
              <a:rPr lang="hu-HU" dirty="0"/>
              <a:t>Ha a kifejező oldal sérült, a gyerek nem képes arra, hogy kimondja a beszédhez szükséges hangokat.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341708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A beszédfejlődés zavarai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Beszédfejlődési zavarok okai:</a:t>
            </a:r>
          </a:p>
          <a:p>
            <a:pPr marL="0" indent="0">
              <a:buNone/>
            </a:pPr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/>
              <a:t>beszédfejlődés területén fellépő problémák oka sokrétű. A hátterében a terhesség, szülés alatti fejlődési vagy oxigénellátás zavarai, koraszülés, mozgásfejlődési problémák okozta idegrendszeri éretlenség, vagy a hallás </a:t>
            </a:r>
            <a:r>
              <a:rPr lang="hu-HU" dirty="0" smtClean="0"/>
              <a:t>problémája, stb. húzódhatnak meg.</a:t>
            </a:r>
            <a:endParaRPr lang="hu-HU" dirty="0"/>
          </a:p>
          <a:p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xmlns="" val="139817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34646" y="1570892"/>
            <a:ext cx="10771554" cy="4647793"/>
          </a:xfrm>
        </p:spPr>
        <p:txBody>
          <a:bodyPr/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Figyelmeztető </a:t>
            </a:r>
            <a:r>
              <a:rPr lang="hu-HU" dirty="0"/>
              <a:t>jelek: </a:t>
            </a:r>
            <a:endParaRPr lang="hu-HU" dirty="0" smtClean="0"/>
          </a:p>
          <a:p>
            <a:pPr marL="0" indent="0">
              <a:buNone/>
            </a:pPr>
            <a:endParaRPr lang="hu-HU" dirty="0" smtClean="0"/>
          </a:p>
          <a:p>
            <a:r>
              <a:rPr lang="hu-HU" dirty="0"/>
              <a:t>Ha egy kislány egy éves kora körül, egy kisfiú másfél éves kora körül nem kezd el szavakat mondani, akkor fokozottan oda kell figyelni. • Ha 2-2,5 éves korában nem kapcsol össze szavakat, már célzottan kell a beszéddel foglalkozni. • Ha 3 évesen még mindig nem beszél, szakemberhez, logopédushoz kell fordulni.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229865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A beszédfejlődés zavarai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Típusai:</a:t>
            </a:r>
          </a:p>
          <a:p>
            <a:pPr marL="0" indent="0">
              <a:buNone/>
            </a:pPr>
            <a:endParaRPr lang="hu-HU" dirty="0" smtClean="0"/>
          </a:p>
          <a:p>
            <a:r>
              <a:rPr lang="hu-HU" dirty="0" smtClean="0"/>
              <a:t>Megkésett</a:t>
            </a:r>
            <a:r>
              <a:rPr lang="hu-HU" dirty="0"/>
              <a:t>/ akadályozott beszédfejlődés</a:t>
            </a:r>
            <a:r>
              <a:rPr lang="hu-HU" dirty="0" smtClean="0"/>
              <a:t>,</a:t>
            </a:r>
          </a:p>
          <a:p>
            <a:r>
              <a:rPr lang="hu-HU" dirty="0" smtClean="0"/>
              <a:t>Élettani pöszeség,</a:t>
            </a:r>
          </a:p>
          <a:p>
            <a:r>
              <a:rPr lang="hu-HU" dirty="0" smtClean="0"/>
              <a:t>Pöszeség,</a:t>
            </a:r>
          </a:p>
          <a:p>
            <a:r>
              <a:rPr lang="hu-HU" dirty="0" smtClean="0"/>
              <a:t>Élettani dadogás,</a:t>
            </a:r>
          </a:p>
          <a:p>
            <a:r>
              <a:rPr lang="hu-HU" dirty="0" smtClean="0"/>
              <a:t>Dadogás,</a:t>
            </a:r>
          </a:p>
          <a:p>
            <a:r>
              <a:rPr lang="hu-HU" dirty="0" smtClean="0"/>
              <a:t>Nyelvlökéses nyelés.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285069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Mit tehet a szülő?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 </a:t>
            </a:r>
            <a:r>
              <a:rPr lang="hu-HU" dirty="0"/>
              <a:t>Sokat beszéljünk, meséljünk és énekeljünk a gyermekünknek. 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• </a:t>
            </a:r>
            <a:r>
              <a:rPr lang="hu-HU" dirty="0"/>
              <a:t>Biztassuk és beszéltessük sokat. 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• </a:t>
            </a:r>
            <a:r>
              <a:rPr lang="hu-HU" dirty="0"/>
              <a:t>Hallgassuk őt aktívan. 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• </a:t>
            </a:r>
            <a:r>
              <a:rPr lang="hu-HU" dirty="0"/>
              <a:t>A hibásan ejtett hangokat ne ismételtessük vele. </a:t>
            </a:r>
          </a:p>
          <a:p>
            <a:pPr marL="0" indent="0">
              <a:buNone/>
            </a:pPr>
            <a:r>
              <a:rPr lang="hu-HU" dirty="0" smtClean="0"/>
              <a:t>• </a:t>
            </a:r>
            <a:r>
              <a:rPr lang="hu-HU" dirty="0"/>
              <a:t>Ne hasonlítsuk más gyermek fejlődését a mi gyermekünkéhez</a:t>
            </a:r>
            <a:r>
              <a:rPr lang="hu-HU" dirty="0" smtClean="0"/>
              <a:t>.</a:t>
            </a:r>
          </a:p>
          <a:p>
            <a:r>
              <a:rPr lang="hu-HU" dirty="0" smtClean="0"/>
              <a:t>Kétségek esetén forduljunk szakemberhez.</a:t>
            </a:r>
          </a:p>
          <a:p>
            <a:r>
              <a:rPr lang="hu-HU" dirty="0"/>
              <a:t>H</a:t>
            </a:r>
            <a:r>
              <a:rPr lang="hu-HU" dirty="0" smtClean="0"/>
              <a:t>a </a:t>
            </a:r>
            <a:r>
              <a:rPr lang="hu-HU" dirty="0"/>
              <a:t>óvodásunktól elhangzanak aranyos nyelvbotlások, elszólások, írjuk fel őket, hogy később együtt derülhessünk rajtuk! </a:t>
            </a:r>
          </a:p>
        </p:txBody>
      </p:sp>
    </p:spTree>
    <p:extLst>
      <p:ext uri="{BB962C8B-B14F-4D97-AF65-F5344CB8AC3E}">
        <p14:creationId xmlns:p14="http://schemas.microsoft.com/office/powerpoint/2010/main" xmlns="" val="219707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Könyvajánló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Szabó Szilvia: Látogatás a beszéd birodalmába</a:t>
            </a:r>
          </a:p>
          <a:p>
            <a:r>
              <a:rPr lang="hu-HU" dirty="0"/>
              <a:t>Szabó Szilvia: Látogatás a beszéd </a:t>
            </a:r>
            <a:r>
              <a:rPr lang="hu-HU" dirty="0" smtClean="0"/>
              <a:t>birodalmába 2.</a:t>
            </a:r>
          </a:p>
          <a:p>
            <a:r>
              <a:rPr lang="hu-HU" dirty="0"/>
              <a:t>d</a:t>
            </a:r>
            <a:r>
              <a:rPr lang="hu-HU" dirty="0" smtClean="0"/>
              <a:t>r. </a:t>
            </a:r>
            <a:r>
              <a:rPr lang="hu-HU" dirty="0" err="1" smtClean="0"/>
              <a:t>Gósy</a:t>
            </a:r>
            <a:r>
              <a:rPr lang="hu-HU" dirty="0" smtClean="0"/>
              <a:t> Mária: A</a:t>
            </a:r>
            <a:r>
              <a:rPr lang="hu-HU" dirty="0"/>
              <a:t> beszédészlelés és a beszédmegértés fejlesztése (szóban és írásban) </a:t>
            </a:r>
            <a:r>
              <a:rPr lang="hu-HU" dirty="0" smtClean="0"/>
              <a:t>óvodásoknak </a:t>
            </a:r>
            <a:r>
              <a:rPr lang="hu-HU" dirty="0"/>
              <a:t>- Szülők </a:t>
            </a:r>
            <a:r>
              <a:rPr lang="hu-HU" dirty="0" smtClean="0"/>
              <a:t>számára</a:t>
            </a:r>
          </a:p>
          <a:p>
            <a:r>
              <a:rPr lang="hu-HU" dirty="0" smtClean="0">
                <a:solidFill>
                  <a:schemeClr val="tx2"/>
                </a:solidFill>
              </a:rPr>
              <a:t>dr. </a:t>
            </a:r>
            <a:r>
              <a:rPr lang="hu-HU" dirty="0" err="1" smtClean="0">
                <a:solidFill>
                  <a:schemeClr val="tx2"/>
                </a:solidFill>
              </a:rPr>
              <a:t>Gósy</a:t>
            </a:r>
            <a:r>
              <a:rPr lang="hu-HU" dirty="0" smtClean="0">
                <a:solidFill>
                  <a:schemeClr val="tx2"/>
                </a:solidFill>
              </a:rPr>
              <a:t> Mária - Imre Angéla: Beszédpercepciós fejlesztő modulok</a:t>
            </a:r>
          </a:p>
          <a:p>
            <a:r>
              <a:rPr lang="hu-HU" dirty="0" smtClean="0">
                <a:solidFill>
                  <a:schemeClr val="tx2"/>
                </a:solidFill>
              </a:rPr>
              <a:t>Cole-R. Cole-Fejlődéslélektan</a:t>
            </a:r>
          </a:p>
          <a:p>
            <a:r>
              <a:rPr lang="hu-HU" dirty="0" smtClean="0">
                <a:solidFill>
                  <a:schemeClr val="tx2"/>
                </a:solidFill>
              </a:rPr>
              <a:t>Deákné B. Katalin: Anya taníts engem!</a:t>
            </a:r>
          </a:p>
          <a:p>
            <a:endParaRPr lang="hu-HU" dirty="0">
              <a:solidFill>
                <a:schemeClr val="tx2"/>
              </a:solidFill>
            </a:endParaRPr>
          </a:p>
          <a:p>
            <a:endParaRPr lang="hu-HU" dirty="0" smtClean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396478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Internetes oldalak ajánlása: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>
                <a:hlinkClick r:id="rId2"/>
              </a:rPr>
              <a:t>https://gyereketeto.hu</a:t>
            </a:r>
            <a:r>
              <a:rPr lang="hu-HU" dirty="0" smtClean="0">
                <a:hlinkClick r:id="rId2"/>
              </a:rPr>
              <a:t>/</a:t>
            </a:r>
            <a:endParaRPr lang="hu-HU" dirty="0" smtClean="0"/>
          </a:p>
          <a:p>
            <a:r>
              <a:rPr lang="hu-HU" dirty="0">
                <a:hlinkClick r:id="rId3"/>
              </a:rPr>
              <a:t>http://www.abcakademia.hu</a:t>
            </a:r>
            <a:r>
              <a:rPr lang="hu-HU" dirty="0" smtClean="0">
                <a:hlinkClick r:id="rId3"/>
              </a:rPr>
              <a:t>/</a:t>
            </a:r>
            <a:endParaRPr lang="hu-HU" dirty="0" smtClean="0"/>
          </a:p>
          <a:p>
            <a:r>
              <a:rPr lang="hu-HU" dirty="0">
                <a:hlinkClick r:id="rId4"/>
              </a:rPr>
              <a:t>https://</a:t>
            </a:r>
            <a:r>
              <a:rPr lang="hu-HU" dirty="0" smtClean="0">
                <a:hlinkClick r:id="rId4"/>
              </a:rPr>
              <a:t>www.okoskaland.com</a:t>
            </a:r>
            <a:endParaRPr lang="hu-HU" dirty="0" smtClean="0"/>
          </a:p>
          <a:p>
            <a:r>
              <a:rPr lang="hu-HU" dirty="0">
                <a:hlinkClick r:id="rId5"/>
              </a:rPr>
              <a:t>https://logopedia.lap.hu</a:t>
            </a:r>
            <a:r>
              <a:rPr lang="hu-HU" dirty="0" smtClean="0">
                <a:hlinkClick r:id="rId5"/>
              </a:rPr>
              <a:t>/</a:t>
            </a:r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278792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14062" y="780003"/>
            <a:ext cx="8610600" cy="1293028"/>
          </a:xfrm>
        </p:spPr>
        <p:txBody>
          <a:bodyPr>
            <a:normAutofit/>
          </a:bodyPr>
          <a:lstStyle/>
          <a:p>
            <a:pPr algn="ctr"/>
            <a:r>
              <a:rPr lang="hu-HU" sz="3200" dirty="0" smtClean="0"/>
              <a:t>A beszéd alakulása életkorok szerint</a:t>
            </a:r>
            <a:endParaRPr lang="hu-HU" sz="3200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87701151"/>
              </p:ext>
            </p:extLst>
          </p:nvPr>
        </p:nvGraphicFramePr>
        <p:xfrm>
          <a:off x="3351677" y="2211753"/>
          <a:ext cx="5754370" cy="40675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77185">
                  <a:extLst>
                    <a:ext uri="{9D8B030D-6E8A-4147-A177-3AD203B41FA5}">
                      <a16:colId xmlns:a16="http://schemas.microsoft.com/office/drawing/2014/main" xmlns="" val="2625300585"/>
                    </a:ext>
                  </a:extLst>
                </a:gridCol>
                <a:gridCol w="2877185">
                  <a:extLst>
                    <a:ext uri="{9D8B030D-6E8A-4147-A177-3AD203B41FA5}">
                      <a16:colId xmlns:a16="http://schemas.microsoft.com/office/drawing/2014/main" xmlns="" val="3666124675"/>
                    </a:ext>
                  </a:extLst>
                </a:gridCol>
              </a:tblGrid>
              <a:tr h="88313"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Életkor</a:t>
                      </a:r>
                      <a:endParaRPr lang="hu-H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Beszéd</a:t>
                      </a:r>
                      <a:r>
                        <a:rPr lang="hu-HU" sz="140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alakulása</a:t>
                      </a:r>
                      <a:endParaRPr lang="hu-H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27230642"/>
                  </a:ext>
                </a:extLst>
              </a:tr>
              <a:tr h="333718">
                <a:tc>
                  <a:txBody>
                    <a:bodyPr/>
                    <a:lstStyle/>
                    <a:p>
                      <a:r>
                        <a:rPr lang="hu-HU" sz="11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hó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hu-H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gagyogás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606181586"/>
                  </a:ext>
                </a:extLst>
              </a:tr>
              <a:tr h="353647">
                <a:tc>
                  <a:txBody>
                    <a:bodyPr/>
                    <a:lstStyle/>
                    <a:p>
                      <a:r>
                        <a:rPr lang="hu-HU" sz="11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hó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hu-H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hu-HU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</a:t>
                      </a:r>
                      <a:r>
                        <a:rPr lang="hu-H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agyogásban már csak azok a hangok vannak jelen, melyek az adott nyelvhez szükségesek.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66016396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hu-HU" sz="1100" dirty="0">
                          <a:effectLst/>
                        </a:rPr>
                        <a:t>9 hó    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hu-HU" sz="1100" dirty="0">
                          <a:effectLst/>
                        </a:rPr>
                        <a:t>első szavak, </a:t>
                      </a:r>
                    </a:p>
                    <a:p>
                      <a:r>
                        <a:rPr lang="hu-HU" sz="1100" dirty="0">
                          <a:effectLst/>
                        </a:rPr>
                        <a:t> 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22426886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hu-HU" sz="1100">
                          <a:effectLst/>
                        </a:rPr>
                        <a:t>12 hó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hu-HU" sz="1100">
                          <a:effectLst/>
                        </a:rPr>
                        <a:t>szavak használata a szülők figyelmének felkeltése céljából</a:t>
                      </a:r>
                    </a:p>
                    <a:p>
                      <a:r>
                        <a:rPr lang="hu-HU" sz="1100">
                          <a:effectLst/>
                        </a:rPr>
                        <a:t> 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46403372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hu-HU" sz="1100" dirty="0">
                          <a:effectLst/>
                        </a:rPr>
                        <a:t>18 hó</a:t>
                      </a:r>
                    </a:p>
                    <a:p>
                      <a:r>
                        <a:rPr lang="hu-HU" sz="1100" dirty="0">
                          <a:effectLst/>
                        </a:rPr>
                        <a:t> 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hu-HU" sz="1100">
                          <a:effectLst/>
                        </a:rPr>
                        <a:t>szókincs ugrásszerű növekedése</a:t>
                      </a:r>
                    </a:p>
                    <a:p>
                      <a:r>
                        <a:rPr lang="hu-HU" sz="1100">
                          <a:effectLst/>
                        </a:rPr>
                        <a:t>kétszavas kifejezések („távirati beszéd”)</a:t>
                      </a:r>
                    </a:p>
                    <a:p>
                      <a:r>
                        <a:rPr lang="hu-HU" sz="1100">
                          <a:effectLst/>
                        </a:rPr>
                        <a:t> 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4415413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hu-HU" sz="1100">
                          <a:effectLst/>
                        </a:rPr>
                        <a:t>2 év</a:t>
                      </a:r>
                    </a:p>
                    <a:p>
                      <a:r>
                        <a:rPr lang="hu-HU" sz="1100">
                          <a:effectLst/>
                        </a:rPr>
                        <a:t> 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hu-HU" sz="1100" dirty="0">
                          <a:effectLst/>
                        </a:rPr>
                        <a:t>helyes válasz közvetett kérdésekre </a:t>
                      </a:r>
                      <a:r>
                        <a:rPr lang="hu-HU" sz="1100" dirty="0" smtClean="0">
                          <a:effectLst/>
                        </a:rPr>
                        <a:t>(Fel van kapcsolva a lámpa?) </a:t>
                      </a:r>
                      <a:r>
                        <a:rPr lang="hu-HU" sz="1100" dirty="0">
                          <a:effectLst/>
                        </a:rPr>
                        <a:t>50 szó</a:t>
                      </a:r>
                    </a:p>
                    <a:p>
                      <a:r>
                        <a:rPr lang="hu-HU" sz="1100" dirty="0">
                          <a:effectLst/>
                        </a:rPr>
                        <a:t> 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02989175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hu-HU" sz="1100">
                          <a:effectLst/>
                        </a:rPr>
                        <a:t>3 év</a:t>
                      </a:r>
                    </a:p>
                    <a:p>
                      <a:r>
                        <a:rPr lang="hu-HU" sz="1100">
                          <a:effectLst/>
                        </a:rPr>
                        <a:t> 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hu-HU" sz="1100">
                          <a:effectLst/>
                        </a:rPr>
                        <a:t>a hallgató figyelembevételének megfelelő beszédmódosítás</a:t>
                      </a:r>
                    </a:p>
                    <a:p>
                      <a:r>
                        <a:rPr lang="hu-HU" sz="1100">
                          <a:effectLst/>
                        </a:rPr>
                        <a:t>nyelvtani kategóriák felismerésének kezdete</a:t>
                      </a:r>
                    </a:p>
                    <a:p>
                      <a:r>
                        <a:rPr lang="hu-HU" sz="1100">
                          <a:effectLst/>
                        </a:rPr>
                        <a:t> 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8488268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hu-HU" sz="1100">
                          <a:effectLst/>
                        </a:rPr>
                        <a:t>óvodáskor</a:t>
                      </a:r>
                      <a:endParaRPr lang="hu-H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hu-HU" sz="1100" dirty="0">
                          <a:effectLst/>
                        </a:rPr>
                        <a:t>nyelvtani komplexitás gyors növekedése</a:t>
                      </a:r>
                    </a:p>
                    <a:p>
                      <a:r>
                        <a:rPr lang="hu-HU" sz="1100" dirty="0">
                          <a:effectLst/>
                        </a:rPr>
                        <a:t> </a:t>
                      </a:r>
                      <a:endParaRPr lang="hu-H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210498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8955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6" name="Picture 2" descr="KÃ©ptalÃ¡lat a kÃ¶vetkezÅre: âkÃ¶szÃ¶nÃ¶m a figyelmetâ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51337" y="1141047"/>
            <a:ext cx="6602861" cy="4952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8641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A </a:t>
            </a:r>
            <a:r>
              <a:rPr lang="hu-HU" dirty="0" smtClean="0"/>
              <a:t>beszédfejlődés szakaszai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Sírás</a:t>
            </a:r>
          </a:p>
          <a:p>
            <a:pPr marL="0" indent="0">
              <a:buNone/>
            </a:pPr>
            <a:r>
              <a:rPr lang="hu-HU" dirty="0"/>
              <a:t>A</a:t>
            </a:r>
            <a:r>
              <a:rPr lang="hu-HU" dirty="0" smtClean="0"/>
              <a:t> gyermek </a:t>
            </a:r>
            <a:r>
              <a:rPr lang="hu-HU" dirty="0"/>
              <a:t>ezen az úton hívja fel magára figyelmet, éhes, szomjas, </a:t>
            </a:r>
            <a:r>
              <a:rPr lang="hu-HU" dirty="0" err="1" smtClean="0"/>
              <a:t>stb</a:t>
            </a:r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Gőgicsélés </a:t>
            </a:r>
          </a:p>
          <a:p>
            <a:pPr marL="0" indent="0">
              <a:buNone/>
            </a:pPr>
            <a:r>
              <a:rPr lang="hu-HU" dirty="0" smtClean="0"/>
              <a:t>Ez </a:t>
            </a:r>
            <a:r>
              <a:rPr lang="hu-HU" dirty="0"/>
              <a:t>egyfajta funkciójáték a hangképzéssel, funkcióöröm kíséri, a gyermek élvezi a saját hangját. (A süketen született babák is gőgicsélnek, azonban egy idő után gagyogásuk elszürkül.) A gagyogás hónapjaiban a babák több, mint 200 féle (!) hangot adnak ki, majd a gagyogás hangjaiból kiemelkednek az anyanyelv hangjai. (Azok a hangok, amelyeket környezetében nem hall, kiesnek.) Az aktív beszéd megjelenéséhez nélkülözhetetlen az utánzás és a felnőttek megerősítő reakciói. </a:t>
            </a:r>
            <a:endParaRPr lang="hu-HU" dirty="0" smtClean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51564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A beszédfejlődés szakaszai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Szituatív beszéd (kb. 2 </a:t>
            </a:r>
            <a:r>
              <a:rPr lang="hu-HU" dirty="0" smtClean="0"/>
              <a:t>éves kor) </a:t>
            </a:r>
          </a:p>
          <a:p>
            <a:pPr marL="0" indent="0">
              <a:buNone/>
            </a:pPr>
            <a:r>
              <a:rPr lang="hu-HU" dirty="0" smtClean="0"/>
              <a:t>A </a:t>
            </a:r>
            <a:r>
              <a:rPr lang="hu-HU" dirty="0"/>
              <a:t>szavak jelentését a szituáció jellege határozza meg. Ez az a szakasz, amikor általában csak az anya érti meg a gyermeket, ő tolmácsol az idegeneknek. Ekkor jellemzőek az ún</a:t>
            </a:r>
            <a:r>
              <a:rPr lang="hu-HU" dirty="0" smtClean="0"/>
              <a:t>. dajkanyelvi </a:t>
            </a:r>
            <a:r>
              <a:rPr lang="hu-HU" dirty="0"/>
              <a:t>szavak is: </a:t>
            </a:r>
            <a:r>
              <a:rPr lang="hu-HU" dirty="0" smtClean="0"/>
              <a:t>pipi, dádá</a:t>
            </a:r>
            <a:r>
              <a:rPr lang="hu-HU" dirty="0"/>
              <a:t>, stb. 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Jellemző </a:t>
            </a:r>
            <a:r>
              <a:rPr lang="hu-HU" dirty="0"/>
              <a:t>erre a szakaszra a kiterjesztés is, a gyermek </a:t>
            </a:r>
            <a:r>
              <a:rPr lang="hu-HU" dirty="0" smtClean="0"/>
              <a:t>ekkor </a:t>
            </a:r>
            <a:r>
              <a:rPr lang="hu-HU" dirty="0"/>
              <a:t>minden férfit </a:t>
            </a:r>
            <a:r>
              <a:rPr lang="hu-HU" dirty="0" smtClean="0"/>
              <a:t>apának </a:t>
            </a:r>
            <a:r>
              <a:rPr lang="hu-HU" dirty="0"/>
              <a:t>hív, ill. pl. minden gyümölcsöt almának. Ugyanakkor a szűkítés is jellemző erre a szakaszra, az üveg pl. csak a cumisüveget jelenti. </a:t>
            </a:r>
          </a:p>
        </p:txBody>
      </p:sp>
    </p:spTree>
    <p:extLst>
      <p:ext uri="{BB962C8B-B14F-4D97-AF65-F5344CB8AC3E}">
        <p14:creationId xmlns:p14="http://schemas.microsoft.com/office/powerpoint/2010/main" xmlns="" val="16713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A beszédfejlődés szakaszai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Kontextusos beszéd </a:t>
            </a:r>
            <a:r>
              <a:rPr lang="hu-HU" dirty="0" smtClean="0"/>
              <a:t>(2-3 év körül)</a:t>
            </a:r>
          </a:p>
          <a:p>
            <a:pPr marL="0" indent="0">
              <a:buNone/>
            </a:pPr>
            <a:r>
              <a:rPr lang="hu-HU" dirty="0" smtClean="0"/>
              <a:t>Itt </a:t>
            </a:r>
            <a:r>
              <a:rPr lang="hu-HU" dirty="0"/>
              <a:t>már leépülnek az általánosítások. Ebben a szakaszban a beszéd fő formája a dialógus. Már kétszavas mondatokat használ, pl. anya elment. Ebben a periódusban a beszéd gyakran cselekvésbe ágyazva jelenik meg, a gyerekek szeretik a jó ritmusú versikéket, mondókákat, amelyeket mozgásprogram is kísér.</a:t>
            </a:r>
          </a:p>
        </p:txBody>
      </p:sp>
    </p:spTree>
    <p:extLst>
      <p:ext uri="{BB962C8B-B14F-4D97-AF65-F5344CB8AC3E}">
        <p14:creationId xmlns:p14="http://schemas.microsoft.com/office/powerpoint/2010/main" xmlns="" val="404976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A beszédfejlődés szakaszai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Absztrakt beszéd </a:t>
            </a:r>
            <a:r>
              <a:rPr lang="hu-HU" dirty="0" smtClean="0"/>
              <a:t>(3</a:t>
            </a:r>
            <a:r>
              <a:rPr lang="hu-HU" dirty="0"/>
              <a:t>. életév </a:t>
            </a:r>
            <a:r>
              <a:rPr lang="hu-HU" dirty="0" smtClean="0"/>
              <a:t>után) </a:t>
            </a:r>
          </a:p>
          <a:p>
            <a:pPr marL="0" indent="0">
              <a:buNone/>
            </a:pPr>
            <a:r>
              <a:rPr lang="hu-HU" dirty="0" smtClean="0"/>
              <a:t>A </a:t>
            </a:r>
            <a:r>
              <a:rPr lang="hu-HU" dirty="0"/>
              <a:t>gyerek már szavakra szóval válaszol, képes a múltban megtörtént eseményt is „regisztrálni”. Nagyon gyakran a gyerek nem is tudja, hogy mit akar kérdezni vagy mondani, csak kapcsolatot szeretne kezdeményezni. Ez az az időszak, amikor a gyermek információkat gyűjt (és egyben kapcsolatokat kezdeményez másokkal), és ezt a következő kérdésekkel teszi: Mi ez? , ill.3 és fél éves kortól: Miért? Stb. Nagyon fontos, hogy a gyereket ne szoktassuk le a kérdezésről! A </a:t>
            </a:r>
            <a:r>
              <a:rPr lang="hu-HU" dirty="0" err="1"/>
              <a:t>válaszolatlanul</a:t>
            </a:r>
            <a:r>
              <a:rPr lang="hu-HU" dirty="0"/>
              <a:t> hagyott kérdések nem növelik a gyerek ismeretanyagát, és leszoktatják a kérdezősködésről.</a:t>
            </a:r>
          </a:p>
        </p:txBody>
      </p:sp>
    </p:spTree>
    <p:extLst>
      <p:ext uri="{BB962C8B-B14F-4D97-AF65-F5344CB8AC3E}">
        <p14:creationId xmlns:p14="http://schemas.microsoft.com/office/powerpoint/2010/main" xmlns="" val="38801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/>
              <a:t>3 éves kortól 6 éves korig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Az óvodások már összetett mondatokban beszélnek, bonyolultabb időviszonyokat, összefüggéseket is ki tudnak fejezni, de természetesen nyelvtani helytelenségek ugyanúgy előfordulnak, mint hanghibák. </a:t>
            </a:r>
            <a:endParaRPr lang="hu-HU" dirty="0" smtClean="0"/>
          </a:p>
          <a:p>
            <a:pPr marL="0" indent="0">
              <a:buNone/>
            </a:pPr>
            <a:endParaRPr lang="hu-HU" dirty="0" smtClean="0"/>
          </a:p>
          <a:p>
            <a:r>
              <a:rPr lang="hu-HU" dirty="0" smtClean="0"/>
              <a:t>Ha </a:t>
            </a:r>
            <a:r>
              <a:rPr lang="hu-HU" dirty="0"/>
              <a:t>ilyet hallunk gyermekünktől (</a:t>
            </a:r>
            <a:r>
              <a:rPr lang="hu-HU" i="1" dirty="0"/>
              <a:t>pl. </a:t>
            </a:r>
            <a:r>
              <a:rPr lang="hu-HU" i="1" dirty="0" smtClean="0"/>
              <a:t>…kérek még kenyért..</a:t>
            </a:r>
            <a:r>
              <a:rPr lang="hu-HU" dirty="0" smtClean="0"/>
              <a:t>), </a:t>
            </a:r>
            <a:r>
              <a:rPr lang="hu-HU" dirty="0"/>
              <a:t>akkor ne zavarjuk meg a beszédben, de ha befejezte a mondanivalóját, próbáljuk meg helyesen megismételni a hibásan ejtett szót, mondatalkotást, szórendet (pl. </a:t>
            </a:r>
            <a:r>
              <a:rPr lang="hu-HU" i="1" dirty="0" smtClean="0"/>
              <a:t>Lekváros kenyeret kérsz még?)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255062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3 éves kortól 6 éves korig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r>
              <a:rPr lang="hu-HU" dirty="0" smtClean="0"/>
              <a:t>A helyes beszédpélda</a:t>
            </a:r>
          </a:p>
          <a:p>
            <a:pPr marL="0" indent="0">
              <a:buNone/>
            </a:pPr>
            <a:r>
              <a:rPr lang="hu-HU" dirty="0" smtClean="0"/>
              <a:t>A </a:t>
            </a:r>
            <a:r>
              <a:rPr lang="hu-HU" dirty="0"/>
              <a:t>szülők mellett a gyermek most már az óvónők beszédét is figyeli és utánozza, ezért is fontos, hogy az óvónők is tisztán, szépen hangsúlyozva beszéljenek, meséljenek, valamint teremtsenek sok lehetőséget a kicsik számára az irányított beszélgetéshez  </a:t>
            </a:r>
            <a:r>
              <a:rPr lang="hu-HU" dirty="0" smtClean="0"/>
              <a:t>szerepjáték közben</a:t>
            </a:r>
            <a:r>
              <a:rPr lang="hu-HU" dirty="0"/>
              <a:t>. Nagyon jó az is, ha sokat énekelnek, mozgásos játékokat játszanak. Ó</a:t>
            </a:r>
            <a:r>
              <a:rPr lang="hu-HU" dirty="0" smtClean="0"/>
              <a:t>vodásunk </a:t>
            </a:r>
            <a:r>
              <a:rPr lang="hu-HU" dirty="0"/>
              <a:t>természetesen sokat tanul óvodástársaitól is.</a:t>
            </a:r>
          </a:p>
        </p:txBody>
      </p:sp>
    </p:spTree>
    <p:extLst>
      <p:ext uri="{BB962C8B-B14F-4D97-AF65-F5344CB8AC3E}">
        <p14:creationId xmlns:p14="http://schemas.microsoft.com/office/powerpoint/2010/main" xmlns="" val="422353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3 éves kortól 6 éves korig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Ahogy fejlődik a beszéd, tisztulnak a hangok, </a:t>
            </a:r>
            <a:r>
              <a:rPr lang="hu-HU" dirty="0" err="1"/>
              <a:t>pontosodik</a:t>
            </a:r>
            <a:r>
              <a:rPr lang="hu-HU" dirty="0"/>
              <a:t> a nyelvtani szerkesztés, </a:t>
            </a:r>
            <a:r>
              <a:rPr lang="hu-HU" dirty="0" err="1"/>
              <a:t>árnyaltabbak</a:t>
            </a:r>
            <a:r>
              <a:rPr lang="hu-HU" dirty="0"/>
              <a:t> lesznek a kifejezések, a beszédprodukció egyre inkább előkészíti a gyermeket arra, hogy képes legyen az iskolában elsajátítani az írott nyelvet, és megtanuljon írni-olvasni.  </a:t>
            </a:r>
          </a:p>
        </p:txBody>
      </p:sp>
    </p:spTree>
    <p:extLst>
      <p:ext uri="{BB962C8B-B14F-4D97-AF65-F5344CB8AC3E}">
        <p14:creationId xmlns:p14="http://schemas.microsoft.com/office/powerpoint/2010/main" xmlns="" val="166916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denzcsík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TM04033937[[fn=Kondenzcsík]]</Template>
  <TotalTime>110</TotalTime>
  <Words>1004</Words>
  <Application>Microsoft Office PowerPoint</Application>
  <PresentationFormat>Egyéni</PresentationFormat>
  <Paragraphs>121</Paragraphs>
  <Slides>20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20</vt:i4>
      </vt:variant>
    </vt:vector>
  </HeadingPairs>
  <TitlesOfParts>
    <vt:vector size="21" baseType="lpstr">
      <vt:lpstr>Kondenzcsík</vt:lpstr>
      <vt:lpstr>Óvodáskori beszédfejlődés</vt:lpstr>
      <vt:lpstr>A beszéd alakulása életkorok szerint</vt:lpstr>
      <vt:lpstr>A beszédfejlődés szakaszai </vt:lpstr>
      <vt:lpstr>A beszédfejlődés szakaszai </vt:lpstr>
      <vt:lpstr>A beszédfejlődés szakaszai </vt:lpstr>
      <vt:lpstr>A beszédfejlődés szakaszai </vt:lpstr>
      <vt:lpstr>3 éves kortól 6 éves korig</vt:lpstr>
      <vt:lpstr>3 éves kortól 6 éves korig</vt:lpstr>
      <vt:lpstr>3 éves kortól 6 éves korig</vt:lpstr>
      <vt:lpstr>3 éves kortól 6 éves korig</vt:lpstr>
      <vt:lpstr>3 éves kortól 6 éves korig</vt:lpstr>
      <vt:lpstr>3 éves kortól 6 éves korig</vt:lpstr>
      <vt:lpstr>A beszédfejlődés zavarai </vt:lpstr>
      <vt:lpstr>A beszédfejlődés zavarai </vt:lpstr>
      <vt:lpstr>15. dia</vt:lpstr>
      <vt:lpstr>A beszédfejlődés zavarai </vt:lpstr>
      <vt:lpstr>Mit tehet a szülő? </vt:lpstr>
      <vt:lpstr>Könyvajánló</vt:lpstr>
      <vt:lpstr>Internetes oldalak ajánlása:</vt:lpstr>
      <vt:lpstr>20.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Óvodáskori beszédfejlődés</dc:title>
  <dc:creator>Windows-felhasználó</dc:creator>
  <cp:lastModifiedBy>Pc2</cp:lastModifiedBy>
  <cp:revision>13</cp:revision>
  <dcterms:created xsi:type="dcterms:W3CDTF">2018-10-11T09:37:43Z</dcterms:created>
  <dcterms:modified xsi:type="dcterms:W3CDTF">2018-11-09T08:28:47Z</dcterms:modified>
</cp:coreProperties>
</file>