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0080625" cy="7559675"/>
  <p:notesSz cx="7559675" cy="10691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435888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709812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 type="body"/>
          </p:nvPr>
        </p:nvSpPr>
        <p:spPr>
          <a:xfrm>
            <a:off x="162000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 type="body"/>
          </p:nvPr>
        </p:nvSpPr>
        <p:spPr>
          <a:xfrm>
            <a:off x="435888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 type="body"/>
          </p:nvPr>
        </p:nvSpPr>
        <p:spPr>
          <a:xfrm>
            <a:off x="709812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1620000" y="287640"/>
            <a:ext cx="8100720" cy="5787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35888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709812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body"/>
          </p:nvPr>
        </p:nvSpPr>
        <p:spPr>
          <a:xfrm>
            <a:off x="162000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body"/>
          </p:nvPr>
        </p:nvSpPr>
        <p:spPr>
          <a:xfrm>
            <a:off x="435888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77" name="PlaceHolder 7"/>
          <p:cNvSpPr>
            <a:spLocks noGrp="1"/>
          </p:cNvSpPr>
          <p:nvPr>
            <p:ph type="body"/>
          </p:nvPr>
        </p:nvSpPr>
        <p:spPr>
          <a:xfrm>
            <a:off x="709812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subTitle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subTitle"/>
          </p:nvPr>
        </p:nvSpPr>
        <p:spPr>
          <a:xfrm>
            <a:off x="1620000" y="287640"/>
            <a:ext cx="8100720" cy="5787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5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6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4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6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07" name="PlaceHolder 3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435888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7098120" y="182376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7" name="PlaceHolder 5"/>
          <p:cNvSpPr>
            <a:spLocks noGrp="1"/>
          </p:cNvSpPr>
          <p:nvPr>
            <p:ph type="body"/>
          </p:nvPr>
        </p:nvSpPr>
        <p:spPr>
          <a:xfrm>
            <a:off x="162000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8" name="PlaceHolder 6"/>
          <p:cNvSpPr>
            <a:spLocks noGrp="1"/>
          </p:cNvSpPr>
          <p:nvPr>
            <p:ph type="body"/>
          </p:nvPr>
        </p:nvSpPr>
        <p:spPr>
          <a:xfrm>
            <a:off x="435888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19" name="PlaceHolder 7"/>
          <p:cNvSpPr>
            <a:spLocks noGrp="1"/>
          </p:cNvSpPr>
          <p:nvPr>
            <p:ph type="body"/>
          </p:nvPr>
        </p:nvSpPr>
        <p:spPr>
          <a:xfrm>
            <a:off x="7098120" y="4113720"/>
            <a:ext cx="26082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1620000" y="287640"/>
            <a:ext cx="8100720" cy="57870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hu-HU" sz="3200" b="0" strike="noStrike" spc="-1"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 type="body"/>
          </p:nvPr>
        </p:nvSpPr>
        <p:spPr>
          <a:xfrm>
            <a:off x="5770800" y="411372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endParaRPr lang="hu-HU" sz="4400" b="0" strike="noStrike" spc="-1">
              <a:solidFill>
                <a:srgbClr val="050505"/>
              </a:solidFill>
              <a:latin typeface="Times New Roman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body"/>
          </p:nvPr>
        </p:nvSpPr>
        <p:spPr>
          <a:xfrm>
            <a:off x="5770800" y="1823760"/>
            <a:ext cx="39528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body"/>
          </p:nvPr>
        </p:nvSpPr>
        <p:spPr>
          <a:xfrm>
            <a:off x="1620000" y="4113720"/>
            <a:ext cx="81007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hu-HU" sz="3200" b="0" strike="noStrike" spc="-1">
              <a:solidFill>
                <a:srgbClr val="050505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ép 2"/>
          <p:cNvPicPr/>
          <p:nvPr/>
        </p:nvPicPr>
        <p:blipFill>
          <a:blip r:embed="rId14"/>
          <a:stretch/>
        </p:blipFill>
        <p:spPr>
          <a:xfrm>
            <a:off x="-36000" y="0"/>
            <a:ext cx="10186200" cy="7595280"/>
          </a:xfrm>
          <a:prstGeom prst="rect">
            <a:avLst/>
          </a:prstGeom>
          <a:ln>
            <a:noFill/>
          </a:ln>
        </p:spPr>
      </p:pic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-448920"/>
            <a:ext cx="4039560" cy="2761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1800" b="0" strike="noStrike" spc="-1">
                <a:latin typeface="Arial"/>
              </a:rPr>
              <a:t>Címszöveg formátumának szerkesztése</a:t>
            </a: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3745440" y="2548080"/>
            <a:ext cx="2561760" cy="9110160"/>
          </a:xfrm>
          <a:prstGeom prst="rect">
            <a:avLst/>
          </a:prstGeom>
        </p:spPr>
        <p:txBody>
          <a:bodyPr lIns="0" tIns="0" rIns="0" bIns="0">
            <a:normAutofit fontScale="50000"/>
          </a:bodyPr>
          <a:lstStyle/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Vázlatszöveg formátumának szerkesztése</a:t>
            </a:r>
          </a:p>
          <a:p>
            <a:pPr marL="864000" lvl="1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Arial"/>
              </a:rPr>
              <a:t>Második vázlatszint</a:t>
            </a:r>
          </a:p>
          <a:p>
            <a:pPr marL="1296000" lvl="2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Harmadik vázlatszint</a:t>
            </a:r>
          </a:p>
          <a:p>
            <a:pPr marL="1728000" lvl="3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1800" b="0" strike="noStrike" spc="-1">
                <a:latin typeface="Arial"/>
              </a:rPr>
              <a:t>Negyedik vázlatszint</a:t>
            </a:r>
          </a:p>
          <a:p>
            <a:pPr marL="2160000" lvl="4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Ötödik vázlatszint</a:t>
            </a:r>
          </a:p>
          <a:p>
            <a:pPr marL="2592000" lvl="5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Hatodik vázlatszint</a:t>
            </a:r>
          </a:p>
          <a:p>
            <a:pPr marL="3024000" lvl="6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1800" b="0" strike="noStrike" spc="-1"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Kép 38"/>
          <p:cNvPicPr/>
          <p:nvPr/>
        </p:nvPicPr>
        <p:blipFill>
          <a:blip r:embed="rId14"/>
          <a:stretch/>
        </p:blipFill>
        <p:spPr>
          <a:xfrm>
            <a:off x="-36000" y="0"/>
            <a:ext cx="10186200" cy="7595280"/>
          </a:xfrm>
          <a:prstGeom prst="rect">
            <a:avLst/>
          </a:prstGeom>
          <a:ln>
            <a:noFill/>
          </a:ln>
        </p:spPr>
      </p:pic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hu-HU" sz="4400" b="0" strike="noStrike" spc="-1">
                <a:latin typeface="Arial"/>
              </a:rPr>
              <a:t>Címszöveg formátumának szerkesztése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latin typeface="Arial"/>
              </a:rPr>
              <a:t>Vázlatszöveg formátumának szerkesztése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800" b="0" strike="noStrike" spc="-1">
                <a:latin typeface="Arial"/>
              </a:rPr>
              <a:t>Második vázlatszint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400" b="0" strike="noStrike" spc="-1">
                <a:latin typeface="Arial"/>
              </a:rPr>
              <a:t>Harmadik vázlatszint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hu-HU" sz="2000" b="0" strike="noStrike" spc="-1">
                <a:latin typeface="Arial"/>
              </a:rPr>
              <a:t>Negyedik vázlatszint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Ötödik vázlatszint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Hatodik vázlatszint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latin typeface="Arial"/>
              </a:rPr>
              <a:t>Hetedik vázlatszint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Kép 77"/>
          <p:cNvPicPr/>
          <p:nvPr/>
        </p:nvPicPr>
        <p:blipFill>
          <a:blip r:embed="rId14"/>
          <a:stretch/>
        </p:blipFill>
        <p:spPr>
          <a:xfrm>
            <a:off x="0" y="0"/>
            <a:ext cx="10086480" cy="7559640"/>
          </a:xfrm>
          <a:prstGeom prst="rect">
            <a:avLst/>
          </a:prstGeom>
          <a:ln>
            <a:noFill/>
          </a:ln>
        </p:spPr>
      </p:pic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1620000" y="287640"/>
            <a:ext cx="8100720" cy="1248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pPr algn="ctr"/>
            <a:r>
              <a:rPr lang="hu-HU" sz="4400" b="0" strike="noStrike" spc="-1">
                <a:solidFill>
                  <a:srgbClr val="050505"/>
                </a:solidFill>
                <a:latin typeface="Times New Roman"/>
              </a:rPr>
              <a:t>Címszöveg formátumának szerkesztése</a:t>
            </a: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1620000" y="1823760"/>
            <a:ext cx="8100720" cy="438408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432000" indent="-324000">
              <a:spcAft>
                <a:spcPts val="1412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050505"/>
                </a:solidFill>
                <a:latin typeface="Arial"/>
              </a:rPr>
              <a:t>Vázlatszöveg formátumának szerkesztése</a:t>
            </a:r>
          </a:p>
          <a:p>
            <a:pPr marL="864000" lvl="1" indent="-324000">
              <a:spcAft>
                <a:spcPts val="1128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lang="hu-HU" sz="2800" b="0" strike="noStrike" spc="-1">
                <a:solidFill>
                  <a:srgbClr val="050505"/>
                </a:solidFill>
                <a:latin typeface="Arial"/>
              </a:rPr>
              <a:t>Második vázlatszint</a:t>
            </a:r>
          </a:p>
          <a:p>
            <a:pPr marL="1296000" lvl="2" indent="-288000">
              <a:spcAft>
                <a:spcPts val="842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lang="hu-HU" sz="2400" b="0" strike="noStrike" spc="-1">
                <a:solidFill>
                  <a:srgbClr val="050505"/>
                </a:solidFill>
                <a:latin typeface="Arial"/>
              </a:rPr>
              <a:t>Harmadik vázlatszint</a:t>
            </a:r>
          </a:p>
          <a:p>
            <a:pPr marL="1728000" lvl="3" indent="-216000">
              <a:spcAft>
                <a:spcPts val="561"/>
              </a:spcAft>
              <a:buClr>
                <a:srgbClr val="0066FF"/>
              </a:buClr>
              <a:buSzPct val="40000"/>
              <a:buFont typeface="Symbol" charset="2"/>
              <a:buChar char=""/>
            </a:pPr>
            <a:r>
              <a:rPr lang="hu-HU" sz="2000" b="0" strike="noStrike" spc="-1">
                <a:solidFill>
                  <a:srgbClr val="050505"/>
                </a:solidFill>
                <a:latin typeface="Arial"/>
              </a:rPr>
              <a:t>Negyedik vázlatszint</a:t>
            </a:r>
          </a:p>
          <a:p>
            <a:pPr marL="2160000" lvl="4" indent="-216000">
              <a:spcAft>
                <a:spcPts val="278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lang="hu-HU" sz="2660" b="0" strike="noStrike" spc="-1">
                <a:solidFill>
                  <a:srgbClr val="050505"/>
                </a:solidFill>
                <a:latin typeface="Arial"/>
              </a:rPr>
              <a:t>Ötödik vázlatszint</a:t>
            </a:r>
          </a:p>
          <a:p>
            <a:pPr marL="2592000" lvl="5" indent="-216000">
              <a:spcAft>
                <a:spcPts val="278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lang="hu-HU" sz="3550" b="0" strike="noStrike" spc="-1">
                <a:solidFill>
                  <a:srgbClr val="050505"/>
                </a:solidFill>
                <a:latin typeface="Arial"/>
              </a:rPr>
              <a:t>Hatodik vázlatszint</a:t>
            </a:r>
          </a:p>
          <a:p>
            <a:pPr marL="3024000" lvl="6" indent="-216000">
              <a:spcAft>
                <a:spcPts val="278"/>
              </a:spcAft>
              <a:buClr>
                <a:srgbClr val="0066FF"/>
              </a:buClr>
              <a:buSzPct val="40000"/>
              <a:buFont typeface="Wingdings" charset="2"/>
              <a:buChar char=""/>
            </a:pPr>
            <a:r>
              <a:rPr lang="hu-HU" sz="4729" b="0" strike="noStrike" spc="-1">
                <a:solidFill>
                  <a:srgbClr val="050505"/>
                </a:solidFill>
                <a:latin typeface="Arial"/>
              </a:rPr>
              <a:t>Hetedik vázlatszint</a:t>
            </a:r>
          </a:p>
        </p:txBody>
      </p:sp>
      <p:sp>
        <p:nvSpPr>
          <p:cNvPr id="81" name="PlaceHolder 3"/>
          <p:cNvSpPr>
            <a:spLocks noGrp="1"/>
          </p:cNvSpPr>
          <p:nvPr>
            <p:ph type="dt"/>
          </p:nvPr>
        </p:nvSpPr>
        <p:spPr>
          <a:xfrm>
            <a:off x="1584000" y="6886080"/>
            <a:ext cx="234828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hu-HU" sz="1400" b="0" strike="noStrike" spc="-1">
                <a:latin typeface="Arial"/>
              </a:rPr>
              <a:t>&lt;dátum/idő&gt;</a:t>
            </a:r>
          </a:p>
        </p:txBody>
      </p:sp>
      <p:sp>
        <p:nvSpPr>
          <p:cNvPr id="82" name="PlaceHolder 4"/>
          <p:cNvSpPr>
            <a:spLocks noGrp="1"/>
          </p:cNvSpPr>
          <p:nvPr>
            <p:ph type="ftr"/>
          </p:nvPr>
        </p:nvSpPr>
        <p:spPr>
          <a:xfrm>
            <a:off x="3987000" y="6886080"/>
            <a:ext cx="319536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hu-HU" sz="1400" b="0" strike="noStrike" spc="-1">
                <a:latin typeface="Arial"/>
              </a:rPr>
              <a:t>&lt;élőláb&gt;</a:t>
            </a:r>
          </a:p>
        </p:txBody>
      </p:sp>
      <p:sp>
        <p:nvSpPr>
          <p:cNvPr id="83" name="PlaceHolder 5"/>
          <p:cNvSpPr>
            <a:spLocks noGrp="1"/>
          </p:cNvSpPr>
          <p:nvPr>
            <p:ph type="sldNum"/>
          </p:nvPr>
        </p:nvSpPr>
        <p:spPr>
          <a:xfrm>
            <a:off x="7227360" y="6886080"/>
            <a:ext cx="2348280" cy="520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fld id="{281F06CB-B630-4EF6-B44A-86C9A6585535}" type="slidenum">
              <a:rPr lang="hu-HU" sz="1400" b="0" strike="noStrike" spc="-1">
                <a:latin typeface="Arial"/>
              </a:rPr>
              <a:t>‹#›</a:t>
            </a:fld>
            <a:endParaRPr lang="hu-HU" sz="14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CustomShape 1"/>
          <p:cNvSpPr/>
          <p:nvPr/>
        </p:nvSpPr>
        <p:spPr>
          <a:xfrm>
            <a:off x="1368000" y="1650960"/>
            <a:ext cx="7127280" cy="4266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Krízistükrök</a:t>
            </a:r>
            <a:endParaRPr lang="hu-HU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Születés Hete 2023</a:t>
            </a:r>
            <a:endParaRPr lang="hu-HU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hu-HU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dr. Illés Hilda</a:t>
            </a:r>
            <a:endParaRPr lang="hu-HU" sz="32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lelkembollelkedbe@gmail.com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38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94000"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Krízismátrix (Jacobson)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Összevonja a fejlődési és az akcidentális kríziseket.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Egy olyan hosszabb (hónapok, 1-2 év) időszak, amikor az életszakaszok közti átmenet alatt a személy több érzelmileg felkavaró, kritikus helyzetet él át, és ezáltal sérülékenyebbé válik a krízisek kialakulására.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40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8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Családi reziliencia:</a:t>
            </a:r>
            <a:r>
              <a:rPr lang="hu-HU" sz="28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 mindazok a tulajdonságok, amelyek segítik a családot a viszontagságok legyőzésében és pozitív kimenetet eredményeznek. A kompetensen működő család reziliens.</a:t>
            </a:r>
            <a:endParaRPr lang="hu-HU" sz="28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8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A reziliencia jellemzői: hiedelemrendszer a megküzdés tekintetében, önbizalom és önirányítás, spiritualitás, szülői-nevelői stílus (autoritatív), családi kohézió és melegség, társas-közösségi faktor.</a:t>
            </a:r>
            <a:endParaRPr lang="hu-HU" sz="2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2728080" y="393840"/>
            <a:ext cx="4039560" cy="1261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670" b="0" strike="noStrike" spc="-1">
                <a:solidFill>
                  <a:srgbClr val="FFFFFF"/>
                </a:solidFill>
                <a:latin typeface="DejaVu Sans"/>
              </a:rPr>
              <a:t>Krízistükrök</a:t>
            </a:r>
            <a:endParaRPr lang="hu-HU" sz="4670" b="0" strike="noStrike" spc="-1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792000" y="1584000"/>
            <a:ext cx="8783640" cy="5007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100000"/>
              </a:lnSpc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</a:rPr>
              <a:t>Coping-erőforrások: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Tiszta és rugalmas családi határok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Tiszta, folyamatos, érzelmeket kifejező, információ gazdag kommunikáció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Krízis pozitív hatásainak meglátása – hiedelemrendszer, pozitív kiemenet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Rugalmas alkalmazkodás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Családi kohézió – család, mint egység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A család ne szigetelődjön el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</a:rPr>
              <a:t>- Külső segítség keresése és elfogadása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Felhasznált irodalom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44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>
              <a:lnSpc>
                <a:spcPct val="100000"/>
              </a:lnSpc>
              <a:spcAft>
                <a:spcPts val="1417"/>
              </a:spcAft>
            </a:pPr>
            <a:endParaRPr lang="hu-HU" sz="18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Hajduska Marianna (2022). Krízislélektan.Budapest: ELTE Eötvös Kiadó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ELTE tanácsadó szakpszichológus képzés - jegyzet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46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algn="ctr">
              <a:lnSpc>
                <a:spcPct val="100000"/>
              </a:lnSpc>
              <a:spcAft>
                <a:spcPts val="1417"/>
              </a:spcAft>
            </a:pPr>
            <a:endParaRPr lang="hu-HU" sz="18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17"/>
              </a:spcAft>
            </a:pPr>
            <a:endParaRPr lang="hu-HU" sz="1800" b="0" strike="noStrike" spc="-1">
              <a:latin typeface="Arial"/>
            </a:endParaRPr>
          </a:p>
          <a:p>
            <a:pPr marL="432000" indent="-323280" algn="ctr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48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Köszönöm a figyelmet!</a:t>
            </a:r>
            <a:endParaRPr lang="hu-HU" sz="4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CustomShape 1"/>
          <p:cNvSpPr/>
          <p:nvPr/>
        </p:nvSpPr>
        <p:spPr>
          <a:xfrm>
            <a:off x="2880000" y="1440000"/>
            <a:ext cx="436968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2800" b="0" strike="noStrike" spc="-1">
              <a:latin typeface="Arial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2520000" y="2448000"/>
            <a:ext cx="4967280" cy="36730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30000"/>
          </a:bodyPr>
          <a:lstStyle/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Krízis: görög eredetű szó, jelentése fordulat, válság</a:t>
            </a:r>
            <a:endParaRPr lang="hu-HU" sz="26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A krízishelyzet lélektanilag kritikus szituáció, a személy számára érzelmileg hangsúlyos, nem elkerülhető, minden figyelme és erőfeszítése a megoldásra irányul, de a szokásos problémamegoldó eszközökkel nem leküzdhető.</a:t>
            </a:r>
            <a:endParaRPr lang="hu-HU" sz="26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Egyensúlyvesztés</a:t>
            </a:r>
            <a:endParaRPr lang="hu-HU" sz="26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Új utak, új stratégiák kellenek, a régiek nem működnek</a:t>
            </a:r>
            <a:endParaRPr lang="hu-HU" sz="26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LEHETŐSÉG A FEJLŐDÉSRE!</a:t>
            </a:r>
            <a:endParaRPr lang="hu-HU" sz="2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CustomShape 1"/>
          <p:cNvSpPr/>
          <p:nvPr/>
        </p:nvSpPr>
        <p:spPr>
          <a:xfrm>
            <a:off x="1765080" y="301320"/>
            <a:ext cx="6591960" cy="12614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28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2800" b="0" strike="noStrike" spc="-1">
              <a:latin typeface="Arial"/>
            </a:endParaRPr>
          </a:p>
        </p:txBody>
      </p:sp>
      <p:sp>
        <p:nvSpPr>
          <p:cNvPr id="124" name="CustomShape 2"/>
          <p:cNvSpPr/>
          <p:nvPr/>
        </p:nvSpPr>
        <p:spPr>
          <a:xfrm>
            <a:off x="1765080" y="1769040"/>
            <a:ext cx="6591960" cy="4869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45000"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Normatív (fejlődési) krízis (Erikson)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8 szakaszos fejlődési modell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A személyiségfejlődés mozgatórugója az intrapszichés és szociális tényezők egymásrahatása, konfliktusai.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Új életszakasz új megoldásokat követel.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Mozgatórugó a kompetenciákra törekvés.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Akcidentális krízis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véletlenszerűen, váratlanul, hirtelen, sorscsapásszerűen  bekövetkező események (természetes katasztrófák, ember által okozott katasztrófák, érzelmi katasztrófák)</a:t>
            </a:r>
            <a:endParaRPr lang="hu-HU" sz="26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6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tárgyvesztés következik be</a:t>
            </a:r>
            <a:endParaRPr lang="hu-HU" sz="26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5000"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Krízisállapot szakaszai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Készenlét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Küzdelem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Kapkodás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Összeomlás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A krízis időben behatárolt, 6-8 hét alatt lezajlik.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Megküzdés: problémaközpontú, érzelemközpontú (Lazarus)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28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Erikson pszichoszociális szakaszai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Csecsemőkor: bizalom-bizalmatlanság  (Az vagyok, amiben reménykedem, s amilyen reményt nyújtok. Remény. Bízhatok a világban?)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Kisgyermekkor (2-3 év): autonómia-szégyen, kétely (Az vagyok, amit szabadon akarhatok. Akarat. Rendben van, ha én vagyok?)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Óvodáskor (3-5 év): kezdeményezés-bűntudat (Az vagyok, aminek tudom képzelni magam. Szándék. Rendben van, ha én cselekszem, mozgok, kezdeményezek?)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Iskoláskor (6-11): teljesítmény-kisebbrendűség (Az vagyok, amit működtetni tudok. Kompetencia. Értékes tagja vagyok a világnak?)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Serdülőkor (12-20): identitás-szerepkonfúzió (Ki vagyok én, s mi lehet belőlem? Hűség)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Fiatal felnőttkor (25 évig): intimitás-izoláció (Azok vagyunk, amit szeretünk. Szeretet)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Felnőttkor (60 éves korig): generativitás-stagnálás (Értékessé tudom tenni az életem? Gondoskodás)</a:t>
            </a:r>
            <a:endParaRPr lang="hu-HU" sz="13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13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Időskor: én-integritás-kétségbeesés (Az vagyok, ami fennmarad belőlem. Bölcsesség.)</a:t>
            </a:r>
            <a:endParaRPr lang="hu-HU" sz="13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Felnőttkor krízisei: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Női szerepváltásból eredő krízisek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Férfi szerepváltásból eredő krízisek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Életközépi krízis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32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70000"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Véletlenszerű krízisek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Munkanélküliség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Egzisztenciális krízis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Teljesítmény- és karrierkrízisek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Válási krízis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Erőszakos cselekmény átélésének krízise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Súlyos betegség krízise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Halál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34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 fontScale="20000"/>
          </a:bodyPr>
          <a:lstStyle/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A család normatív élethelyzetei a családi életciklusok: kritikus élethelyzetek, de általánosak, előreláthatóak, rövid ideig tartanak.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Újonnan házas pár családja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Csecsemős család (30 hóig)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Kisded gyermeket nevelő család (2,5-6)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Iskoláskorú gyermeket nevelő család (6-13)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Serdülőt nevelő család (20-ig)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Felnövekedett gyermeket kibocsátó család-leválás (első gyermek elmenetelétől az utolsó elmeneteléig)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Magukra maradt, még aktív szülők szülők családja – üres fészek (nyugdíjas korig)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Inaktív, idős pár családja</a:t>
            </a:r>
            <a:endParaRPr lang="hu-HU" sz="3200" b="0" strike="noStrike" spc="-1">
              <a:latin typeface="Arial"/>
            </a:endParaRPr>
          </a:p>
          <a:p>
            <a:pPr marL="432000" indent="-323280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Az életciklus-váltások stresszel járhatnak, de nem feltétlen vezetnek krízishez.</a:t>
            </a:r>
            <a:endParaRPr lang="hu-HU" sz="3200" b="0" strike="noStrike" spc="-1">
              <a:latin typeface="Arial"/>
            </a:endParaRPr>
          </a:p>
          <a:p>
            <a:pPr>
              <a:lnSpc>
                <a:spcPct val="100000"/>
              </a:lnSpc>
              <a:spcAft>
                <a:spcPts val="1417"/>
              </a:spcAft>
            </a:pPr>
            <a:r>
              <a:rPr lang="hu-HU" sz="32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Családalapítás krízise, első gyermek születése, szülőszerep krízisei. </a:t>
            </a:r>
            <a:endParaRPr lang="hu-HU" sz="32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CustomShape 1"/>
          <p:cNvSpPr/>
          <p:nvPr/>
        </p:nvSpPr>
        <p:spPr>
          <a:xfrm>
            <a:off x="700560" y="446040"/>
            <a:ext cx="8678160" cy="1199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hu-HU" sz="4000" b="1" strike="noStrike" spc="-1">
                <a:solidFill>
                  <a:srgbClr val="333333"/>
                </a:solidFill>
                <a:latin typeface="DejaVu Sans"/>
                <a:ea typeface="DejaVu Sans"/>
              </a:rPr>
              <a:t>Krízistükrök</a:t>
            </a:r>
            <a:endParaRPr lang="hu-HU" sz="4000" b="0" strike="noStrike" spc="-1">
              <a:latin typeface="Arial"/>
            </a:endParaRPr>
          </a:p>
        </p:txBody>
      </p:sp>
      <p:sp>
        <p:nvSpPr>
          <p:cNvPr id="136" name="CustomShape 2"/>
          <p:cNvSpPr/>
          <p:nvPr/>
        </p:nvSpPr>
        <p:spPr>
          <a:xfrm>
            <a:off x="700560" y="1841040"/>
            <a:ext cx="8678160" cy="4452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>
            <a:normAutofit/>
          </a:bodyPr>
          <a:lstStyle/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0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Családi stressz:</a:t>
            </a:r>
            <a:r>
              <a:rPr lang="hu-HU" sz="20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 minden családot érint, a stresszor a családi élet különböző területein változást hoz létre. Átalakíthatja a határokat, a célokat, az interakciós mintákat, a családi értékeket.</a:t>
            </a:r>
            <a:endParaRPr lang="hu-HU" sz="20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A </a:t>
            </a:r>
            <a:r>
              <a:rPr lang="hu-HU" sz="2000" b="1" strike="noStrike" spc="-1">
                <a:solidFill>
                  <a:srgbClr val="666666"/>
                </a:solidFill>
                <a:latin typeface="DejaVu Sans"/>
                <a:ea typeface="DejaVu Sans"/>
              </a:rPr>
              <a:t>családi krízis </a:t>
            </a:r>
            <a:r>
              <a:rPr lang="hu-HU" sz="20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egy folyamatosan változó széthúzás, felbomlás, alkalmatlanság a családi rendszerben. A család tehetetlensége a stabilitás visszaállítására és állandó nyomás arra, hogy változtassanak a családi struktúrán és az interakciós mintákon. </a:t>
            </a:r>
            <a:endParaRPr lang="hu-HU" sz="2000" b="0" strike="noStrike" spc="-1">
              <a:latin typeface="Arial"/>
            </a:endParaRPr>
          </a:p>
          <a:p>
            <a:pPr marL="432000" indent="-323280" algn="just">
              <a:lnSpc>
                <a:spcPct val="100000"/>
              </a:lnSpc>
              <a:spcAft>
                <a:spcPts val="1417"/>
              </a:spcAft>
              <a:buClr>
                <a:srgbClr val="666666"/>
              </a:buClr>
              <a:buSzPct val="45000"/>
              <a:buFont typeface="Wingdings" charset="2"/>
              <a:buChar char=""/>
            </a:pPr>
            <a:r>
              <a:rPr lang="hu-HU" sz="2000" b="0" strike="noStrike" spc="-1">
                <a:solidFill>
                  <a:srgbClr val="666666"/>
                </a:solidFill>
                <a:latin typeface="DejaVu Sans"/>
                <a:ea typeface="DejaVu Sans"/>
              </a:rPr>
              <a:t>Ha a család képes használni a meglevő erőforrásait és a szituációt úgy definiálja, mint a családi rendszerben való változással szembeni ellenállást, a stressz nem vezet krízishez.</a:t>
            </a:r>
            <a:endParaRPr lang="hu-HU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735</Words>
  <Application>Microsoft Office PowerPoint</Application>
  <PresentationFormat>Egyéni</PresentationFormat>
  <Paragraphs>91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3</vt:i4>
      </vt:variant>
      <vt:variant>
        <vt:lpstr>Diacímek</vt:lpstr>
      </vt:variant>
      <vt:variant>
        <vt:i4>14</vt:i4>
      </vt:variant>
    </vt:vector>
  </HeadingPairs>
  <TitlesOfParts>
    <vt:vector size="22" baseType="lpstr">
      <vt:lpstr>Arial</vt:lpstr>
      <vt:lpstr>DejaVu Sans</vt:lpstr>
      <vt:lpstr>Symbol</vt:lpstr>
      <vt:lpstr>Times New Roman</vt:lpstr>
      <vt:lpstr>Wingdings</vt:lpstr>
      <vt:lpstr>Office Theme</vt:lpstr>
      <vt:lpstr>Office Theme</vt:lpstr>
      <vt:lpstr>Office Theme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Focus</dc:title>
  <dc:subject/>
  <dc:creator>Acer</dc:creator>
  <dc:description/>
  <cp:lastModifiedBy>Mária Klinger</cp:lastModifiedBy>
  <cp:revision>14</cp:revision>
  <dcterms:created xsi:type="dcterms:W3CDTF">2023-04-29T20:26:04Z</dcterms:created>
  <dcterms:modified xsi:type="dcterms:W3CDTF">2023-05-05T07:31:42Z</dcterms:modified>
  <dc:language>hu-HU</dc:language>
</cp:coreProperties>
</file>